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8" r:id="rId3"/>
    <p:sldId id="262" r:id="rId4"/>
    <p:sldId id="257" r:id="rId5"/>
    <p:sldId id="258" r:id="rId6"/>
    <p:sldId id="259" r:id="rId7"/>
    <p:sldId id="261" r:id="rId8"/>
    <p:sldId id="263" r:id="rId9"/>
    <p:sldId id="264" r:id="rId10"/>
    <p:sldId id="265" r:id="rId11"/>
    <p:sldId id="269" r:id="rId12"/>
    <p:sldId id="270" r:id="rId13"/>
  </p:sldIdLst>
  <p:sldSz cx="12192000" cy="6858000"/>
  <p:notesSz cx="6858000" cy="9144000"/>
  <p:defaultText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4" d="100"/>
          <a:sy n="114" d="100"/>
        </p:scale>
        <p:origin x="41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gif>
</file>

<file path=ppt/media/image12.gif>
</file>

<file path=ppt/media/image13.gif>
</file>

<file path=ppt/media/image14.gif>
</file>

<file path=ppt/media/image15.gif>
</file>

<file path=ppt/media/image2.jpeg>
</file>

<file path=ppt/media/image3.png>
</file>

<file path=ppt/media/image4.png>
</file>

<file path=ppt/media/image5.png>
</file>

<file path=ppt/media/image6.jpe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B1BF4A-D478-4143-B71E-5E4C3A1DC43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NL"/>
          </a:p>
        </p:txBody>
      </p:sp>
      <p:sp>
        <p:nvSpPr>
          <p:cNvPr id="3" name="Subtitle 2">
            <a:extLst>
              <a:ext uri="{FF2B5EF4-FFF2-40B4-BE49-F238E27FC236}">
                <a16:creationId xmlns:a16="http://schemas.microsoft.com/office/drawing/2014/main" id="{6BF8D4B8-8CDF-44CA-B61E-BD156FC4391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NL"/>
          </a:p>
        </p:txBody>
      </p:sp>
      <p:sp>
        <p:nvSpPr>
          <p:cNvPr id="4" name="Date Placeholder 3">
            <a:extLst>
              <a:ext uri="{FF2B5EF4-FFF2-40B4-BE49-F238E27FC236}">
                <a16:creationId xmlns:a16="http://schemas.microsoft.com/office/drawing/2014/main" id="{28129FC1-8FF6-49B2-B223-A858EA48B095}"/>
              </a:ext>
            </a:extLst>
          </p:cNvPr>
          <p:cNvSpPr>
            <a:spLocks noGrp="1"/>
          </p:cNvSpPr>
          <p:nvPr>
            <p:ph type="dt" sz="half" idx="10"/>
          </p:nvPr>
        </p:nvSpPr>
        <p:spPr/>
        <p:txBody>
          <a:bodyPr/>
          <a:lstStyle/>
          <a:p>
            <a:fld id="{779438F3-5B34-4CD0-AA28-7DDA3E430132}" type="datetimeFigureOut">
              <a:rPr lang="en-NL" smtClean="0"/>
              <a:t>18/03/2021</a:t>
            </a:fld>
            <a:endParaRPr lang="en-NL"/>
          </a:p>
        </p:txBody>
      </p:sp>
      <p:sp>
        <p:nvSpPr>
          <p:cNvPr id="5" name="Footer Placeholder 4">
            <a:extLst>
              <a:ext uri="{FF2B5EF4-FFF2-40B4-BE49-F238E27FC236}">
                <a16:creationId xmlns:a16="http://schemas.microsoft.com/office/drawing/2014/main" id="{3F0728E1-CAEB-4543-B469-8C4359133194}"/>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9C4CF10E-E05F-43CC-803A-E696FA573667}"/>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10113674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7036A2-6BCE-443B-ADAA-28C49215E603}"/>
              </a:ext>
            </a:extLst>
          </p:cNvPr>
          <p:cNvSpPr>
            <a:spLocks noGrp="1"/>
          </p:cNvSpPr>
          <p:nvPr>
            <p:ph type="title"/>
          </p:nvPr>
        </p:nvSpPr>
        <p:spPr/>
        <p:txBody>
          <a:bodyPr/>
          <a:lstStyle/>
          <a:p>
            <a:r>
              <a:rPr lang="en-US"/>
              <a:t>Click to edit Master title style</a:t>
            </a:r>
            <a:endParaRPr lang="en-NL"/>
          </a:p>
        </p:txBody>
      </p:sp>
      <p:sp>
        <p:nvSpPr>
          <p:cNvPr id="3" name="Vertical Text Placeholder 2">
            <a:extLst>
              <a:ext uri="{FF2B5EF4-FFF2-40B4-BE49-F238E27FC236}">
                <a16:creationId xmlns:a16="http://schemas.microsoft.com/office/drawing/2014/main" id="{2469536D-C0B2-419D-8826-D7C23F41819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Date Placeholder 3">
            <a:extLst>
              <a:ext uri="{FF2B5EF4-FFF2-40B4-BE49-F238E27FC236}">
                <a16:creationId xmlns:a16="http://schemas.microsoft.com/office/drawing/2014/main" id="{525DE1F7-B69A-48A9-8EF4-C86D9C7430A1}"/>
              </a:ext>
            </a:extLst>
          </p:cNvPr>
          <p:cNvSpPr>
            <a:spLocks noGrp="1"/>
          </p:cNvSpPr>
          <p:nvPr>
            <p:ph type="dt" sz="half" idx="10"/>
          </p:nvPr>
        </p:nvSpPr>
        <p:spPr/>
        <p:txBody>
          <a:bodyPr/>
          <a:lstStyle/>
          <a:p>
            <a:fld id="{779438F3-5B34-4CD0-AA28-7DDA3E430132}" type="datetimeFigureOut">
              <a:rPr lang="en-NL" smtClean="0"/>
              <a:t>18/03/2021</a:t>
            </a:fld>
            <a:endParaRPr lang="en-NL"/>
          </a:p>
        </p:txBody>
      </p:sp>
      <p:sp>
        <p:nvSpPr>
          <p:cNvPr id="5" name="Footer Placeholder 4">
            <a:extLst>
              <a:ext uri="{FF2B5EF4-FFF2-40B4-BE49-F238E27FC236}">
                <a16:creationId xmlns:a16="http://schemas.microsoft.com/office/drawing/2014/main" id="{7256E230-E7A5-4DF9-9CD7-0613E10C751D}"/>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F96CAF05-44F5-45DE-8D55-037D716CEB04}"/>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14075512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A0932C-00DC-411C-B6C1-2E6AC37D978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NL"/>
          </a:p>
        </p:txBody>
      </p:sp>
      <p:sp>
        <p:nvSpPr>
          <p:cNvPr id="3" name="Vertical Text Placeholder 2">
            <a:extLst>
              <a:ext uri="{FF2B5EF4-FFF2-40B4-BE49-F238E27FC236}">
                <a16:creationId xmlns:a16="http://schemas.microsoft.com/office/drawing/2014/main" id="{414973C2-8DEE-4F7D-A100-F30376801FD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Date Placeholder 3">
            <a:extLst>
              <a:ext uri="{FF2B5EF4-FFF2-40B4-BE49-F238E27FC236}">
                <a16:creationId xmlns:a16="http://schemas.microsoft.com/office/drawing/2014/main" id="{71E69F75-4E39-4920-ABFB-E49A589480C5}"/>
              </a:ext>
            </a:extLst>
          </p:cNvPr>
          <p:cNvSpPr>
            <a:spLocks noGrp="1"/>
          </p:cNvSpPr>
          <p:nvPr>
            <p:ph type="dt" sz="half" idx="10"/>
          </p:nvPr>
        </p:nvSpPr>
        <p:spPr/>
        <p:txBody>
          <a:bodyPr/>
          <a:lstStyle/>
          <a:p>
            <a:fld id="{779438F3-5B34-4CD0-AA28-7DDA3E430132}" type="datetimeFigureOut">
              <a:rPr lang="en-NL" smtClean="0"/>
              <a:t>18/03/2021</a:t>
            </a:fld>
            <a:endParaRPr lang="en-NL"/>
          </a:p>
        </p:txBody>
      </p:sp>
      <p:sp>
        <p:nvSpPr>
          <p:cNvPr id="5" name="Footer Placeholder 4">
            <a:extLst>
              <a:ext uri="{FF2B5EF4-FFF2-40B4-BE49-F238E27FC236}">
                <a16:creationId xmlns:a16="http://schemas.microsoft.com/office/drawing/2014/main" id="{48327203-5786-4D98-9945-EDF3177053C3}"/>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808438CF-F4FC-4EB9-BBFC-7BB23E20CAC0}"/>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41702976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C66B85-F6FF-40BA-80CB-9399CE70E14D}"/>
              </a:ext>
            </a:extLst>
          </p:cNvPr>
          <p:cNvSpPr>
            <a:spLocks noGrp="1"/>
          </p:cNvSpPr>
          <p:nvPr>
            <p:ph type="title"/>
          </p:nvPr>
        </p:nvSpPr>
        <p:spPr/>
        <p:txBody>
          <a:bodyPr/>
          <a:lstStyle/>
          <a:p>
            <a:r>
              <a:rPr lang="en-US"/>
              <a:t>Click to edit Master title style</a:t>
            </a:r>
            <a:endParaRPr lang="en-NL"/>
          </a:p>
        </p:txBody>
      </p:sp>
      <p:sp>
        <p:nvSpPr>
          <p:cNvPr id="3" name="Content Placeholder 2">
            <a:extLst>
              <a:ext uri="{FF2B5EF4-FFF2-40B4-BE49-F238E27FC236}">
                <a16:creationId xmlns:a16="http://schemas.microsoft.com/office/drawing/2014/main" id="{9B24D9E5-4C7E-4BCE-B5E2-673A3182137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Date Placeholder 3">
            <a:extLst>
              <a:ext uri="{FF2B5EF4-FFF2-40B4-BE49-F238E27FC236}">
                <a16:creationId xmlns:a16="http://schemas.microsoft.com/office/drawing/2014/main" id="{FFC5C112-21B7-44D7-B5A2-B56EA66BB18A}"/>
              </a:ext>
            </a:extLst>
          </p:cNvPr>
          <p:cNvSpPr>
            <a:spLocks noGrp="1"/>
          </p:cNvSpPr>
          <p:nvPr>
            <p:ph type="dt" sz="half" idx="10"/>
          </p:nvPr>
        </p:nvSpPr>
        <p:spPr/>
        <p:txBody>
          <a:bodyPr/>
          <a:lstStyle/>
          <a:p>
            <a:fld id="{779438F3-5B34-4CD0-AA28-7DDA3E430132}" type="datetimeFigureOut">
              <a:rPr lang="en-NL" smtClean="0"/>
              <a:t>18/03/2021</a:t>
            </a:fld>
            <a:endParaRPr lang="en-NL"/>
          </a:p>
        </p:txBody>
      </p:sp>
      <p:sp>
        <p:nvSpPr>
          <p:cNvPr id="5" name="Footer Placeholder 4">
            <a:extLst>
              <a:ext uri="{FF2B5EF4-FFF2-40B4-BE49-F238E27FC236}">
                <a16:creationId xmlns:a16="http://schemas.microsoft.com/office/drawing/2014/main" id="{916A8136-0809-4990-B3F3-0581DBC6E618}"/>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1DBFD07F-371F-409E-B90E-48CFAD4FF0C7}"/>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28363856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C73C53-8C9A-4A38-A654-1404AE98184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NL"/>
          </a:p>
        </p:txBody>
      </p:sp>
      <p:sp>
        <p:nvSpPr>
          <p:cNvPr id="3" name="Text Placeholder 2">
            <a:extLst>
              <a:ext uri="{FF2B5EF4-FFF2-40B4-BE49-F238E27FC236}">
                <a16:creationId xmlns:a16="http://schemas.microsoft.com/office/drawing/2014/main" id="{45BA210C-C3DC-405F-9C48-1B9FAAD097B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6411335-8EBE-40E9-BC22-8AD4552E1821}"/>
              </a:ext>
            </a:extLst>
          </p:cNvPr>
          <p:cNvSpPr>
            <a:spLocks noGrp="1"/>
          </p:cNvSpPr>
          <p:nvPr>
            <p:ph type="dt" sz="half" idx="10"/>
          </p:nvPr>
        </p:nvSpPr>
        <p:spPr/>
        <p:txBody>
          <a:bodyPr/>
          <a:lstStyle/>
          <a:p>
            <a:fld id="{779438F3-5B34-4CD0-AA28-7DDA3E430132}" type="datetimeFigureOut">
              <a:rPr lang="en-NL" smtClean="0"/>
              <a:t>18/03/2021</a:t>
            </a:fld>
            <a:endParaRPr lang="en-NL"/>
          </a:p>
        </p:txBody>
      </p:sp>
      <p:sp>
        <p:nvSpPr>
          <p:cNvPr id="5" name="Footer Placeholder 4">
            <a:extLst>
              <a:ext uri="{FF2B5EF4-FFF2-40B4-BE49-F238E27FC236}">
                <a16:creationId xmlns:a16="http://schemas.microsoft.com/office/drawing/2014/main" id="{E71577FB-6D9E-44AF-AC1F-758628BE0D2D}"/>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366AC72D-5329-4FFD-BE21-7DEA6D423EB1}"/>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1758583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8AD828-A385-4DF2-9C82-CD1A9F33B6D0}"/>
              </a:ext>
            </a:extLst>
          </p:cNvPr>
          <p:cNvSpPr>
            <a:spLocks noGrp="1"/>
          </p:cNvSpPr>
          <p:nvPr>
            <p:ph type="title"/>
          </p:nvPr>
        </p:nvSpPr>
        <p:spPr/>
        <p:txBody>
          <a:bodyPr/>
          <a:lstStyle/>
          <a:p>
            <a:r>
              <a:rPr lang="en-US"/>
              <a:t>Click to edit Master title style</a:t>
            </a:r>
            <a:endParaRPr lang="en-NL"/>
          </a:p>
        </p:txBody>
      </p:sp>
      <p:sp>
        <p:nvSpPr>
          <p:cNvPr id="3" name="Content Placeholder 2">
            <a:extLst>
              <a:ext uri="{FF2B5EF4-FFF2-40B4-BE49-F238E27FC236}">
                <a16:creationId xmlns:a16="http://schemas.microsoft.com/office/drawing/2014/main" id="{A5AA39DC-8E93-4A58-9359-2ECEF771BA7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Content Placeholder 3">
            <a:extLst>
              <a:ext uri="{FF2B5EF4-FFF2-40B4-BE49-F238E27FC236}">
                <a16:creationId xmlns:a16="http://schemas.microsoft.com/office/drawing/2014/main" id="{6FE79FE9-DB14-43C8-B89E-8AF8EAEE114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5" name="Date Placeholder 4">
            <a:extLst>
              <a:ext uri="{FF2B5EF4-FFF2-40B4-BE49-F238E27FC236}">
                <a16:creationId xmlns:a16="http://schemas.microsoft.com/office/drawing/2014/main" id="{D4F529C7-6082-4BBF-8A8D-295367B14A20}"/>
              </a:ext>
            </a:extLst>
          </p:cNvPr>
          <p:cNvSpPr>
            <a:spLocks noGrp="1"/>
          </p:cNvSpPr>
          <p:nvPr>
            <p:ph type="dt" sz="half" idx="10"/>
          </p:nvPr>
        </p:nvSpPr>
        <p:spPr/>
        <p:txBody>
          <a:bodyPr/>
          <a:lstStyle/>
          <a:p>
            <a:fld id="{779438F3-5B34-4CD0-AA28-7DDA3E430132}" type="datetimeFigureOut">
              <a:rPr lang="en-NL" smtClean="0"/>
              <a:t>18/03/2021</a:t>
            </a:fld>
            <a:endParaRPr lang="en-NL"/>
          </a:p>
        </p:txBody>
      </p:sp>
      <p:sp>
        <p:nvSpPr>
          <p:cNvPr id="6" name="Footer Placeholder 5">
            <a:extLst>
              <a:ext uri="{FF2B5EF4-FFF2-40B4-BE49-F238E27FC236}">
                <a16:creationId xmlns:a16="http://schemas.microsoft.com/office/drawing/2014/main" id="{697C652D-6902-4518-9017-4A970DB3D186}"/>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19AFF17F-01F5-4803-BB28-F8D86BEC3117}"/>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25468925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317E44-DD97-4DFB-83C3-DBB31B70EA34}"/>
              </a:ext>
            </a:extLst>
          </p:cNvPr>
          <p:cNvSpPr>
            <a:spLocks noGrp="1"/>
          </p:cNvSpPr>
          <p:nvPr>
            <p:ph type="title"/>
          </p:nvPr>
        </p:nvSpPr>
        <p:spPr>
          <a:xfrm>
            <a:off x="839788" y="365125"/>
            <a:ext cx="10515600" cy="1325563"/>
          </a:xfrm>
        </p:spPr>
        <p:txBody>
          <a:bodyPr/>
          <a:lstStyle/>
          <a:p>
            <a:r>
              <a:rPr lang="en-US"/>
              <a:t>Click to edit Master title style</a:t>
            </a:r>
            <a:endParaRPr lang="en-NL"/>
          </a:p>
        </p:txBody>
      </p:sp>
      <p:sp>
        <p:nvSpPr>
          <p:cNvPr id="3" name="Text Placeholder 2">
            <a:extLst>
              <a:ext uri="{FF2B5EF4-FFF2-40B4-BE49-F238E27FC236}">
                <a16:creationId xmlns:a16="http://schemas.microsoft.com/office/drawing/2014/main" id="{F5B952DD-D0DB-41BB-9560-2370126579B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8D555C9-201C-494B-8F35-B9DE2A31928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5" name="Text Placeholder 4">
            <a:extLst>
              <a:ext uri="{FF2B5EF4-FFF2-40B4-BE49-F238E27FC236}">
                <a16:creationId xmlns:a16="http://schemas.microsoft.com/office/drawing/2014/main" id="{BAEB8815-C596-4E6C-944D-24B1EF8AFDA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8F9F29-0A6A-4787-B7B9-EE885069FC1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7" name="Date Placeholder 6">
            <a:extLst>
              <a:ext uri="{FF2B5EF4-FFF2-40B4-BE49-F238E27FC236}">
                <a16:creationId xmlns:a16="http://schemas.microsoft.com/office/drawing/2014/main" id="{811329C1-C210-402B-B6A1-0BA3DD661515}"/>
              </a:ext>
            </a:extLst>
          </p:cNvPr>
          <p:cNvSpPr>
            <a:spLocks noGrp="1"/>
          </p:cNvSpPr>
          <p:nvPr>
            <p:ph type="dt" sz="half" idx="10"/>
          </p:nvPr>
        </p:nvSpPr>
        <p:spPr/>
        <p:txBody>
          <a:bodyPr/>
          <a:lstStyle/>
          <a:p>
            <a:fld id="{779438F3-5B34-4CD0-AA28-7DDA3E430132}" type="datetimeFigureOut">
              <a:rPr lang="en-NL" smtClean="0"/>
              <a:t>18/03/2021</a:t>
            </a:fld>
            <a:endParaRPr lang="en-NL"/>
          </a:p>
        </p:txBody>
      </p:sp>
      <p:sp>
        <p:nvSpPr>
          <p:cNvPr id="8" name="Footer Placeholder 7">
            <a:extLst>
              <a:ext uri="{FF2B5EF4-FFF2-40B4-BE49-F238E27FC236}">
                <a16:creationId xmlns:a16="http://schemas.microsoft.com/office/drawing/2014/main" id="{6602F0D0-4B04-4D98-A75F-0F1AC2980EEA}"/>
              </a:ext>
            </a:extLst>
          </p:cNvPr>
          <p:cNvSpPr>
            <a:spLocks noGrp="1"/>
          </p:cNvSpPr>
          <p:nvPr>
            <p:ph type="ftr" sz="quarter" idx="11"/>
          </p:nvPr>
        </p:nvSpPr>
        <p:spPr/>
        <p:txBody>
          <a:bodyPr/>
          <a:lstStyle/>
          <a:p>
            <a:endParaRPr lang="en-NL"/>
          </a:p>
        </p:txBody>
      </p:sp>
      <p:sp>
        <p:nvSpPr>
          <p:cNvPr id="9" name="Slide Number Placeholder 8">
            <a:extLst>
              <a:ext uri="{FF2B5EF4-FFF2-40B4-BE49-F238E27FC236}">
                <a16:creationId xmlns:a16="http://schemas.microsoft.com/office/drawing/2014/main" id="{5A19B087-CF56-4A31-8FC5-3BA17BE1E214}"/>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23487027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E3D09-11AD-4FDC-B06A-F1C10BAB6F0D}"/>
              </a:ext>
            </a:extLst>
          </p:cNvPr>
          <p:cNvSpPr>
            <a:spLocks noGrp="1"/>
          </p:cNvSpPr>
          <p:nvPr>
            <p:ph type="title"/>
          </p:nvPr>
        </p:nvSpPr>
        <p:spPr/>
        <p:txBody>
          <a:bodyPr/>
          <a:lstStyle/>
          <a:p>
            <a:r>
              <a:rPr lang="en-US"/>
              <a:t>Click to edit Master title style</a:t>
            </a:r>
            <a:endParaRPr lang="en-NL"/>
          </a:p>
        </p:txBody>
      </p:sp>
      <p:sp>
        <p:nvSpPr>
          <p:cNvPr id="3" name="Date Placeholder 2">
            <a:extLst>
              <a:ext uri="{FF2B5EF4-FFF2-40B4-BE49-F238E27FC236}">
                <a16:creationId xmlns:a16="http://schemas.microsoft.com/office/drawing/2014/main" id="{95E368FB-BED6-4BCA-B940-FCF381566FA6}"/>
              </a:ext>
            </a:extLst>
          </p:cNvPr>
          <p:cNvSpPr>
            <a:spLocks noGrp="1"/>
          </p:cNvSpPr>
          <p:nvPr>
            <p:ph type="dt" sz="half" idx="10"/>
          </p:nvPr>
        </p:nvSpPr>
        <p:spPr/>
        <p:txBody>
          <a:bodyPr/>
          <a:lstStyle/>
          <a:p>
            <a:fld id="{779438F3-5B34-4CD0-AA28-7DDA3E430132}" type="datetimeFigureOut">
              <a:rPr lang="en-NL" smtClean="0"/>
              <a:t>18/03/2021</a:t>
            </a:fld>
            <a:endParaRPr lang="en-NL"/>
          </a:p>
        </p:txBody>
      </p:sp>
      <p:sp>
        <p:nvSpPr>
          <p:cNvPr id="4" name="Footer Placeholder 3">
            <a:extLst>
              <a:ext uri="{FF2B5EF4-FFF2-40B4-BE49-F238E27FC236}">
                <a16:creationId xmlns:a16="http://schemas.microsoft.com/office/drawing/2014/main" id="{30B11941-B248-4878-8172-122CCAF07CA1}"/>
              </a:ext>
            </a:extLst>
          </p:cNvPr>
          <p:cNvSpPr>
            <a:spLocks noGrp="1"/>
          </p:cNvSpPr>
          <p:nvPr>
            <p:ph type="ftr" sz="quarter" idx="11"/>
          </p:nvPr>
        </p:nvSpPr>
        <p:spPr/>
        <p:txBody>
          <a:bodyPr/>
          <a:lstStyle/>
          <a:p>
            <a:endParaRPr lang="en-NL"/>
          </a:p>
        </p:txBody>
      </p:sp>
      <p:sp>
        <p:nvSpPr>
          <p:cNvPr id="5" name="Slide Number Placeholder 4">
            <a:extLst>
              <a:ext uri="{FF2B5EF4-FFF2-40B4-BE49-F238E27FC236}">
                <a16:creationId xmlns:a16="http://schemas.microsoft.com/office/drawing/2014/main" id="{66083B14-A0F9-4A79-9A56-674427DB8598}"/>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12834600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8534466-15CB-4575-9D99-CE2A8B5925E6}"/>
              </a:ext>
            </a:extLst>
          </p:cNvPr>
          <p:cNvSpPr>
            <a:spLocks noGrp="1"/>
          </p:cNvSpPr>
          <p:nvPr>
            <p:ph type="dt" sz="half" idx="10"/>
          </p:nvPr>
        </p:nvSpPr>
        <p:spPr/>
        <p:txBody>
          <a:bodyPr/>
          <a:lstStyle/>
          <a:p>
            <a:fld id="{779438F3-5B34-4CD0-AA28-7DDA3E430132}" type="datetimeFigureOut">
              <a:rPr lang="en-NL" smtClean="0"/>
              <a:t>18/03/2021</a:t>
            </a:fld>
            <a:endParaRPr lang="en-NL"/>
          </a:p>
        </p:txBody>
      </p:sp>
      <p:sp>
        <p:nvSpPr>
          <p:cNvPr id="3" name="Footer Placeholder 2">
            <a:extLst>
              <a:ext uri="{FF2B5EF4-FFF2-40B4-BE49-F238E27FC236}">
                <a16:creationId xmlns:a16="http://schemas.microsoft.com/office/drawing/2014/main" id="{296F679A-CE1F-4719-8CD2-FA6150539BBC}"/>
              </a:ext>
            </a:extLst>
          </p:cNvPr>
          <p:cNvSpPr>
            <a:spLocks noGrp="1"/>
          </p:cNvSpPr>
          <p:nvPr>
            <p:ph type="ftr" sz="quarter" idx="11"/>
          </p:nvPr>
        </p:nvSpPr>
        <p:spPr/>
        <p:txBody>
          <a:bodyPr/>
          <a:lstStyle/>
          <a:p>
            <a:endParaRPr lang="en-NL"/>
          </a:p>
        </p:txBody>
      </p:sp>
      <p:sp>
        <p:nvSpPr>
          <p:cNvPr id="4" name="Slide Number Placeholder 3">
            <a:extLst>
              <a:ext uri="{FF2B5EF4-FFF2-40B4-BE49-F238E27FC236}">
                <a16:creationId xmlns:a16="http://schemas.microsoft.com/office/drawing/2014/main" id="{5E4D7923-ED9A-4D15-BF40-2CBD15DBCE9D}"/>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39437354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D39216-FF5C-4AC8-9C18-8FDBAC08F06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L"/>
          </a:p>
        </p:txBody>
      </p:sp>
      <p:sp>
        <p:nvSpPr>
          <p:cNvPr id="3" name="Content Placeholder 2">
            <a:extLst>
              <a:ext uri="{FF2B5EF4-FFF2-40B4-BE49-F238E27FC236}">
                <a16:creationId xmlns:a16="http://schemas.microsoft.com/office/drawing/2014/main" id="{3B90A6A4-C679-4F68-BA22-B7E3F0E16FB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Text Placeholder 3">
            <a:extLst>
              <a:ext uri="{FF2B5EF4-FFF2-40B4-BE49-F238E27FC236}">
                <a16:creationId xmlns:a16="http://schemas.microsoft.com/office/drawing/2014/main" id="{16731487-9C5D-4BC9-A279-C8883F99CD8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8999EE3-0BF8-4E84-BADC-BAC8256457A7}"/>
              </a:ext>
            </a:extLst>
          </p:cNvPr>
          <p:cNvSpPr>
            <a:spLocks noGrp="1"/>
          </p:cNvSpPr>
          <p:nvPr>
            <p:ph type="dt" sz="half" idx="10"/>
          </p:nvPr>
        </p:nvSpPr>
        <p:spPr/>
        <p:txBody>
          <a:bodyPr/>
          <a:lstStyle/>
          <a:p>
            <a:fld id="{779438F3-5B34-4CD0-AA28-7DDA3E430132}" type="datetimeFigureOut">
              <a:rPr lang="en-NL" smtClean="0"/>
              <a:t>18/03/2021</a:t>
            </a:fld>
            <a:endParaRPr lang="en-NL"/>
          </a:p>
        </p:txBody>
      </p:sp>
      <p:sp>
        <p:nvSpPr>
          <p:cNvPr id="6" name="Footer Placeholder 5">
            <a:extLst>
              <a:ext uri="{FF2B5EF4-FFF2-40B4-BE49-F238E27FC236}">
                <a16:creationId xmlns:a16="http://schemas.microsoft.com/office/drawing/2014/main" id="{7009FC90-9B97-4226-AC0B-CD44CFA5040B}"/>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784D3759-4D08-4A43-8C28-87616C37ADF9}"/>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34765144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CA2BBD-2EF3-4522-BAAE-4EA71FFC48B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L"/>
          </a:p>
        </p:txBody>
      </p:sp>
      <p:sp>
        <p:nvSpPr>
          <p:cNvPr id="3" name="Picture Placeholder 2">
            <a:extLst>
              <a:ext uri="{FF2B5EF4-FFF2-40B4-BE49-F238E27FC236}">
                <a16:creationId xmlns:a16="http://schemas.microsoft.com/office/drawing/2014/main" id="{C5E9D710-3C5A-4281-A1AC-5DC2E4BFF30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NL"/>
          </a:p>
        </p:txBody>
      </p:sp>
      <p:sp>
        <p:nvSpPr>
          <p:cNvPr id="4" name="Text Placeholder 3">
            <a:extLst>
              <a:ext uri="{FF2B5EF4-FFF2-40B4-BE49-F238E27FC236}">
                <a16:creationId xmlns:a16="http://schemas.microsoft.com/office/drawing/2014/main" id="{AEEE442D-B705-4892-978D-8E35FD2A19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045DF28-9588-452A-B333-6A9CF316948D}"/>
              </a:ext>
            </a:extLst>
          </p:cNvPr>
          <p:cNvSpPr>
            <a:spLocks noGrp="1"/>
          </p:cNvSpPr>
          <p:nvPr>
            <p:ph type="dt" sz="half" idx="10"/>
          </p:nvPr>
        </p:nvSpPr>
        <p:spPr/>
        <p:txBody>
          <a:bodyPr/>
          <a:lstStyle/>
          <a:p>
            <a:fld id="{779438F3-5B34-4CD0-AA28-7DDA3E430132}" type="datetimeFigureOut">
              <a:rPr lang="en-NL" smtClean="0"/>
              <a:t>18/03/2021</a:t>
            </a:fld>
            <a:endParaRPr lang="en-NL"/>
          </a:p>
        </p:txBody>
      </p:sp>
      <p:sp>
        <p:nvSpPr>
          <p:cNvPr id="6" name="Footer Placeholder 5">
            <a:extLst>
              <a:ext uri="{FF2B5EF4-FFF2-40B4-BE49-F238E27FC236}">
                <a16:creationId xmlns:a16="http://schemas.microsoft.com/office/drawing/2014/main" id="{137235C4-F159-4E4B-93BD-87B6C86B8B9B}"/>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36AB76FA-6143-4E89-850F-AEA509A0B8FE}"/>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23842381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4C27FD0-AF85-4528-9AAB-5B3976CB1AF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NL"/>
          </a:p>
        </p:txBody>
      </p:sp>
      <p:sp>
        <p:nvSpPr>
          <p:cNvPr id="3" name="Text Placeholder 2">
            <a:extLst>
              <a:ext uri="{FF2B5EF4-FFF2-40B4-BE49-F238E27FC236}">
                <a16:creationId xmlns:a16="http://schemas.microsoft.com/office/drawing/2014/main" id="{ED380CB6-9A52-4B0B-B211-DB0133BEABF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Date Placeholder 3">
            <a:extLst>
              <a:ext uri="{FF2B5EF4-FFF2-40B4-BE49-F238E27FC236}">
                <a16:creationId xmlns:a16="http://schemas.microsoft.com/office/drawing/2014/main" id="{17816002-50F5-4CBF-8F0C-D824723FBD9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79438F3-5B34-4CD0-AA28-7DDA3E430132}" type="datetimeFigureOut">
              <a:rPr lang="en-NL" smtClean="0"/>
              <a:t>18/03/2021</a:t>
            </a:fld>
            <a:endParaRPr lang="en-NL"/>
          </a:p>
        </p:txBody>
      </p:sp>
      <p:sp>
        <p:nvSpPr>
          <p:cNvPr id="5" name="Footer Placeholder 4">
            <a:extLst>
              <a:ext uri="{FF2B5EF4-FFF2-40B4-BE49-F238E27FC236}">
                <a16:creationId xmlns:a16="http://schemas.microsoft.com/office/drawing/2014/main" id="{F0DC8990-B562-410D-A421-5A76A76BA3C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L"/>
          </a:p>
        </p:txBody>
      </p:sp>
      <p:sp>
        <p:nvSpPr>
          <p:cNvPr id="6" name="Slide Number Placeholder 5">
            <a:extLst>
              <a:ext uri="{FF2B5EF4-FFF2-40B4-BE49-F238E27FC236}">
                <a16:creationId xmlns:a16="http://schemas.microsoft.com/office/drawing/2014/main" id="{FE2E0215-4E1C-4907-8D8D-E934BDD2ECE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CDB0778-FE3E-41E1-8A31-7EE01684F368}" type="slidenum">
              <a:rPr lang="en-NL" smtClean="0"/>
              <a:t>‹#›</a:t>
            </a:fld>
            <a:endParaRPr lang="en-NL"/>
          </a:p>
        </p:txBody>
      </p:sp>
    </p:spTree>
    <p:extLst>
      <p:ext uri="{BB962C8B-B14F-4D97-AF65-F5344CB8AC3E}">
        <p14:creationId xmlns:p14="http://schemas.microsoft.com/office/powerpoint/2010/main" val="33622815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gif"/><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5.gif"/></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9BFE1AD3-B2BC-4567-8B4A-DCB8F90809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CD70A28E-4FD8-4474-A206-E15B5EBB30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85801"/>
            <a:ext cx="12188952" cy="5217670"/>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Picture 20">
            <a:extLst>
              <a:ext uri="{FF2B5EF4-FFF2-40B4-BE49-F238E27FC236}">
                <a16:creationId xmlns:a16="http://schemas.microsoft.com/office/drawing/2014/main" id="{FDE75AAD-F4A4-4ED2-9A2F-B2412F936C4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8235" t="20008" r="8214" b="52759"/>
          <a:stretch/>
        </p:blipFill>
        <p:spPr>
          <a:xfrm flipV="1">
            <a:off x="2" y="0"/>
            <a:ext cx="12191999" cy="2235323"/>
          </a:xfrm>
          <a:custGeom>
            <a:avLst/>
            <a:gdLst>
              <a:gd name="connsiteX0" fmla="*/ 0 w 12191999"/>
              <a:gd name="connsiteY0" fmla="*/ 2235323 h 2235323"/>
              <a:gd name="connsiteX1" fmla="*/ 12191999 w 12191999"/>
              <a:gd name="connsiteY1" fmla="*/ 2235323 h 2235323"/>
              <a:gd name="connsiteX2" fmla="*/ 12191999 w 12191999"/>
              <a:gd name="connsiteY2" fmla="*/ 0 h 2235323"/>
              <a:gd name="connsiteX3" fmla="*/ 0 w 12191999"/>
              <a:gd name="connsiteY3" fmla="*/ 0 h 2235323"/>
            </a:gdLst>
            <a:ahLst/>
            <a:cxnLst>
              <a:cxn ang="0">
                <a:pos x="connsiteX0" y="connsiteY0"/>
              </a:cxn>
              <a:cxn ang="0">
                <a:pos x="connsiteX1" y="connsiteY1"/>
              </a:cxn>
              <a:cxn ang="0">
                <a:pos x="connsiteX2" y="connsiteY2"/>
              </a:cxn>
              <a:cxn ang="0">
                <a:pos x="connsiteX3" y="connsiteY3"/>
              </a:cxn>
            </a:cxnLst>
            <a:rect l="l" t="t" r="r" b="b"/>
            <a:pathLst>
              <a:path w="12191999" h="2235323">
                <a:moveTo>
                  <a:pt x="0" y="2235323"/>
                </a:moveTo>
                <a:lnTo>
                  <a:pt x="12191999" y="2235323"/>
                </a:lnTo>
                <a:lnTo>
                  <a:pt x="12191999" y="0"/>
                </a:lnTo>
                <a:lnTo>
                  <a:pt x="0" y="0"/>
                </a:lnTo>
                <a:close/>
              </a:path>
            </a:pathLst>
          </a:custGeom>
        </p:spPr>
      </p:pic>
      <p:sp>
        <p:nvSpPr>
          <p:cNvPr id="2" name="Title 1">
            <a:extLst>
              <a:ext uri="{FF2B5EF4-FFF2-40B4-BE49-F238E27FC236}">
                <a16:creationId xmlns:a16="http://schemas.microsoft.com/office/drawing/2014/main" id="{CA553A4C-D485-4F00-92C9-17A8ED518817}"/>
              </a:ext>
            </a:extLst>
          </p:cNvPr>
          <p:cNvSpPr>
            <a:spLocks noGrp="1"/>
          </p:cNvSpPr>
          <p:nvPr>
            <p:ph type="ctrTitle"/>
          </p:nvPr>
        </p:nvSpPr>
        <p:spPr>
          <a:xfrm>
            <a:off x="753925" y="1601735"/>
            <a:ext cx="10684151" cy="1991979"/>
          </a:xfrm>
        </p:spPr>
        <p:txBody>
          <a:bodyPr anchor="b">
            <a:normAutofit/>
          </a:bodyPr>
          <a:lstStyle/>
          <a:p>
            <a:r>
              <a:rPr lang="en-GB" sz="6600">
                <a:solidFill>
                  <a:srgbClr val="FFFFFF"/>
                </a:solidFill>
              </a:rPr>
              <a:t>Pilgrimage</a:t>
            </a:r>
            <a:endParaRPr lang="en-NL" sz="6600">
              <a:solidFill>
                <a:srgbClr val="FFFFFF"/>
              </a:solidFill>
            </a:endParaRPr>
          </a:p>
        </p:txBody>
      </p:sp>
      <p:pic>
        <p:nvPicPr>
          <p:cNvPr id="23" name="Picture 22">
            <a:extLst>
              <a:ext uri="{FF2B5EF4-FFF2-40B4-BE49-F238E27FC236}">
                <a16:creationId xmlns:a16="http://schemas.microsoft.com/office/drawing/2014/main" id="{DA20CE0B-92EC-45FD-8F68-38003D6D8CA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8235" t="-1" r="8214" b="80325"/>
          <a:stretch/>
        </p:blipFill>
        <p:spPr>
          <a:xfrm flipV="1">
            <a:off x="0" y="4586080"/>
            <a:ext cx="12191999" cy="1614974"/>
          </a:xfrm>
          <a:custGeom>
            <a:avLst/>
            <a:gdLst>
              <a:gd name="connsiteX0" fmla="*/ 0 w 12191999"/>
              <a:gd name="connsiteY0" fmla="*/ 1614974 h 1614974"/>
              <a:gd name="connsiteX1" fmla="*/ 12191999 w 12191999"/>
              <a:gd name="connsiteY1" fmla="*/ 1614974 h 1614974"/>
              <a:gd name="connsiteX2" fmla="*/ 12191999 w 12191999"/>
              <a:gd name="connsiteY2" fmla="*/ 0 h 1614974"/>
              <a:gd name="connsiteX3" fmla="*/ 0 w 12191999"/>
              <a:gd name="connsiteY3" fmla="*/ 0 h 1614974"/>
            </a:gdLst>
            <a:ahLst/>
            <a:cxnLst>
              <a:cxn ang="0">
                <a:pos x="connsiteX0" y="connsiteY0"/>
              </a:cxn>
              <a:cxn ang="0">
                <a:pos x="connsiteX1" y="connsiteY1"/>
              </a:cxn>
              <a:cxn ang="0">
                <a:pos x="connsiteX2" y="connsiteY2"/>
              </a:cxn>
              <a:cxn ang="0">
                <a:pos x="connsiteX3" y="connsiteY3"/>
              </a:cxn>
            </a:cxnLst>
            <a:rect l="l" t="t" r="r" b="b"/>
            <a:pathLst>
              <a:path w="12191999" h="1614974">
                <a:moveTo>
                  <a:pt x="0" y="1614974"/>
                </a:moveTo>
                <a:lnTo>
                  <a:pt x="12191999" y="1614974"/>
                </a:lnTo>
                <a:lnTo>
                  <a:pt x="12191999" y="0"/>
                </a:lnTo>
                <a:lnTo>
                  <a:pt x="0" y="0"/>
                </a:lnTo>
                <a:close/>
              </a:path>
            </a:pathLst>
          </a:custGeom>
        </p:spPr>
      </p:pic>
      <p:sp>
        <p:nvSpPr>
          <p:cNvPr id="3" name="Subtitle 2">
            <a:extLst>
              <a:ext uri="{FF2B5EF4-FFF2-40B4-BE49-F238E27FC236}">
                <a16:creationId xmlns:a16="http://schemas.microsoft.com/office/drawing/2014/main" id="{39F5495B-3A6A-490F-B7BB-AFFE80C28E07}"/>
              </a:ext>
            </a:extLst>
          </p:cNvPr>
          <p:cNvSpPr>
            <a:spLocks noGrp="1"/>
          </p:cNvSpPr>
          <p:nvPr>
            <p:ph type="subTitle" idx="1"/>
          </p:nvPr>
        </p:nvSpPr>
        <p:spPr>
          <a:xfrm>
            <a:off x="1171575" y="3806169"/>
            <a:ext cx="9469211" cy="865639"/>
          </a:xfrm>
        </p:spPr>
        <p:txBody>
          <a:bodyPr anchor="t">
            <a:normAutofit/>
          </a:bodyPr>
          <a:lstStyle/>
          <a:p>
            <a:r>
              <a:rPr lang="en-GB" sz="3200">
                <a:solidFill>
                  <a:srgbClr val="FFFFFF"/>
                </a:solidFill>
              </a:rPr>
              <a:t>Genre: Adventure</a:t>
            </a:r>
            <a:endParaRPr lang="en-NL" sz="3200">
              <a:solidFill>
                <a:srgbClr val="FFFFFF"/>
              </a:solidFill>
            </a:endParaRPr>
          </a:p>
        </p:txBody>
      </p:sp>
    </p:spTree>
    <p:extLst>
      <p:ext uri="{BB962C8B-B14F-4D97-AF65-F5344CB8AC3E}">
        <p14:creationId xmlns:p14="http://schemas.microsoft.com/office/powerpoint/2010/main" val="33267079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5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5254968E-292F-4291-96BA-15FEEFB65523}"/>
              </a:ext>
            </a:extLst>
          </p:cNvPr>
          <p:cNvSpPr>
            <a:spLocks noGrp="1"/>
          </p:cNvSpPr>
          <p:nvPr>
            <p:ph type="title"/>
          </p:nvPr>
        </p:nvSpPr>
        <p:spPr>
          <a:xfrm>
            <a:off x="640079" y="2053641"/>
            <a:ext cx="3669161" cy="2760098"/>
          </a:xfrm>
        </p:spPr>
        <p:txBody>
          <a:bodyPr>
            <a:normAutofit/>
          </a:bodyPr>
          <a:lstStyle/>
          <a:p>
            <a:r>
              <a:rPr lang="en-US" sz="4400" kern="1200" dirty="0">
                <a:solidFill>
                  <a:srgbClr val="FFFFFF"/>
                </a:solidFill>
                <a:latin typeface="+mj-lt"/>
                <a:ea typeface="+mj-ea"/>
                <a:cs typeface="+mj-cs"/>
              </a:rPr>
              <a:t>MDA</a:t>
            </a:r>
            <a:endParaRPr lang="en-NL" dirty="0">
              <a:solidFill>
                <a:srgbClr val="FFFFFF"/>
              </a:solidFill>
            </a:endParaRPr>
          </a:p>
        </p:txBody>
      </p:sp>
      <p:sp>
        <p:nvSpPr>
          <p:cNvPr id="3" name="Content Placeholder 2">
            <a:extLst>
              <a:ext uri="{FF2B5EF4-FFF2-40B4-BE49-F238E27FC236}">
                <a16:creationId xmlns:a16="http://schemas.microsoft.com/office/drawing/2014/main" id="{FFCE083B-58A6-464B-A3CE-CBC5E018E576}"/>
              </a:ext>
            </a:extLst>
          </p:cNvPr>
          <p:cNvSpPr>
            <a:spLocks noGrp="1"/>
          </p:cNvSpPr>
          <p:nvPr>
            <p:ph idx="1"/>
          </p:nvPr>
        </p:nvSpPr>
        <p:spPr>
          <a:xfrm>
            <a:off x="6090574" y="801866"/>
            <a:ext cx="5306084" cy="5230634"/>
          </a:xfrm>
        </p:spPr>
        <p:txBody>
          <a:bodyPr anchor="ctr">
            <a:normAutofit/>
          </a:bodyPr>
          <a:lstStyle/>
          <a:p>
            <a:pPr>
              <a:lnSpc>
                <a:spcPct val="106000"/>
              </a:lnSpc>
              <a:spcBef>
                <a:spcPts val="200"/>
              </a:spcBef>
            </a:pPr>
            <a:r>
              <a:rPr lang="en-US" sz="18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rPr>
              <a:t>Bow:</a:t>
            </a:r>
            <a:endParaRPr lang="en-NL" sz="18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Bef>
                <a:spcPts val="200"/>
              </a:spcBef>
            </a:pPr>
            <a:r>
              <a:rPr lang="en-GB"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rPr>
              <a:t>Mechanic:</a:t>
            </a:r>
            <a:endParaRPr lang="en-NL"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The bow is used mainly for solving puzzles. The bow shoots arrows that deals no damage.</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pPr lvl="1">
              <a:lnSpc>
                <a:spcPct val="107000"/>
              </a:lnSpc>
              <a:spcBef>
                <a:spcPts val="200"/>
              </a:spcBef>
            </a:pPr>
            <a:r>
              <a:rPr lang="en-GB"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rPr>
              <a:t>Dynamic:</a:t>
            </a:r>
            <a:endParaRPr lang="en-NL"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The idea is that players will use the bow to shoot tiles or platforms with the bow to solve the puzzle. </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pPr lvl="1">
              <a:lnSpc>
                <a:spcPct val="107000"/>
              </a:lnSpc>
              <a:spcBef>
                <a:spcPts val="200"/>
              </a:spcBef>
            </a:pPr>
            <a:r>
              <a:rPr lang="en-US"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rPr>
              <a:t>Aesthetic:</a:t>
            </a:r>
            <a:endParaRPr lang="en-NL"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Of course the arrow will have a trajectory system in which the arrow will curve after a certain distance. This will make sure that the bow will feel more realistic to the players when they are using it. This is important because the bow will be used repeatedly. (Challenge)</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endParaRPr lang="en-NL" sz="2400" dirty="0">
              <a:solidFill>
                <a:srgbClr val="000000"/>
              </a:solidFill>
            </a:endParaRPr>
          </a:p>
        </p:txBody>
      </p:sp>
      <p:pic>
        <p:nvPicPr>
          <p:cNvPr id="5" name="Picture 4" descr="A red background with white text&#10;&#10;Description automatically generated with medium confidence">
            <a:extLst>
              <a:ext uri="{FF2B5EF4-FFF2-40B4-BE49-F238E27FC236}">
                <a16:creationId xmlns:a16="http://schemas.microsoft.com/office/drawing/2014/main" id="{D4B9E72E-AC65-44A2-9F30-546A034185A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4891" y="1807458"/>
            <a:ext cx="5715000" cy="3219450"/>
          </a:xfrm>
          <a:prstGeom prst="rect">
            <a:avLst/>
          </a:prstGeom>
        </p:spPr>
      </p:pic>
    </p:spTree>
    <p:extLst>
      <p:ext uri="{BB962C8B-B14F-4D97-AF65-F5344CB8AC3E}">
        <p14:creationId xmlns:p14="http://schemas.microsoft.com/office/powerpoint/2010/main" val="19806617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5254968E-292F-4291-96BA-15FEEFB65523}"/>
              </a:ext>
            </a:extLst>
          </p:cNvPr>
          <p:cNvSpPr>
            <a:spLocks noGrp="1"/>
          </p:cNvSpPr>
          <p:nvPr>
            <p:ph type="title"/>
          </p:nvPr>
        </p:nvSpPr>
        <p:spPr>
          <a:xfrm>
            <a:off x="640079" y="2053641"/>
            <a:ext cx="3669161" cy="2760098"/>
          </a:xfrm>
        </p:spPr>
        <p:txBody>
          <a:bodyPr>
            <a:normAutofit/>
          </a:bodyPr>
          <a:lstStyle/>
          <a:p>
            <a:r>
              <a:rPr lang="en-US" sz="4400" kern="1200" dirty="0">
                <a:solidFill>
                  <a:srgbClr val="FFFFFF"/>
                </a:solidFill>
                <a:latin typeface="+mj-lt"/>
                <a:ea typeface="+mj-ea"/>
                <a:cs typeface="+mj-cs"/>
              </a:rPr>
              <a:t>MDA</a:t>
            </a:r>
            <a:endParaRPr lang="en-NL" dirty="0">
              <a:solidFill>
                <a:srgbClr val="FFFFFF"/>
              </a:solidFill>
            </a:endParaRPr>
          </a:p>
        </p:txBody>
      </p:sp>
      <p:sp>
        <p:nvSpPr>
          <p:cNvPr id="3" name="Content Placeholder 2">
            <a:extLst>
              <a:ext uri="{FF2B5EF4-FFF2-40B4-BE49-F238E27FC236}">
                <a16:creationId xmlns:a16="http://schemas.microsoft.com/office/drawing/2014/main" id="{FFCE083B-58A6-464B-A3CE-CBC5E018E576}"/>
              </a:ext>
            </a:extLst>
          </p:cNvPr>
          <p:cNvSpPr>
            <a:spLocks noGrp="1"/>
          </p:cNvSpPr>
          <p:nvPr>
            <p:ph idx="1"/>
          </p:nvPr>
        </p:nvSpPr>
        <p:spPr>
          <a:xfrm>
            <a:off x="6090574" y="801866"/>
            <a:ext cx="5306084" cy="5230634"/>
          </a:xfrm>
        </p:spPr>
        <p:txBody>
          <a:bodyPr anchor="ctr">
            <a:normAutofit/>
          </a:bodyPr>
          <a:lstStyle/>
          <a:p>
            <a:pPr>
              <a:lnSpc>
                <a:spcPct val="106000"/>
              </a:lnSpc>
              <a:spcBef>
                <a:spcPts val="200"/>
              </a:spcBef>
            </a:pPr>
            <a:r>
              <a:rPr lang="en-US" sz="18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rPr>
              <a:t>Puzzles:</a:t>
            </a:r>
            <a:endParaRPr lang="en-NL" sz="18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Bef>
                <a:spcPts val="200"/>
              </a:spcBef>
            </a:pPr>
            <a:r>
              <a:rPr lang="en-US"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rPr>
              <a:t>Mechanic:</a:t>
            </a:r>
            <a:endParaRPr lang="en-NL"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There will be puzzles inside the game. The puzzle serves as an encounter for players to either continue the story or uncover a mysterious secret.</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pPr lvl="1">
              <a:lnSpc>
                <a:spcPct val="107000"/>
              </a:lnSpc>
              <a:spcBef>
                <a:spcPts val="200"/>
              </a:spcBef>
            </a:pPr>
            <a:r>
              <a:rPr lang="en-US"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rPr>
              <a:t>Dynamic:</a:t>
            </a:r>
            <a:endParaRPr lang="en-NL"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As for now the puzzles are platforming puzzle, where players need to maneuver to get to one place from another (Similar to Uncharted). The other would be the shooting puzzle, using the bow to shoot tile or platform to open a door or create a platform. </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pPr lvl="1">
              <a:lnSpc>
                <a:spcPct val="107000"/>
              </a:lnSpc>
              <a:spcBef>
                <a:spcPts val="200"/>
              </a:spcBef>
            </a:pPr>
            <a:r>
              <a:rPr lang="en-US"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rPr>
              <a:t>Aesthetic:</a:t>
            </a:r>
            <a:endParaRPr lang="en-NL"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The idea is to make the journey of the game more interesting and more intuitive for the players. (Discovery, Narrative)</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endParaRPr lang="en-NL" sz="2400" dirty="0">
              <a:solidFill>
                <a:srgbClr val="000000"/>
              </a:solidFill>
            </a:endParaRPr>
          </a:p>
        </p:txBody>
      </p:sp>
      <p:pic>
        <p:nvPicPr>
          <p:cNvPr id="5" name="Picture 4" descr="A red background with white text&#10;&#10;Description automatically generated with low confidence">
            <a:extLst>
              <a:ext uri="{FF2B5EF4-FFF2-40B4-BE49-F238E27FC236}">
                <a16:creationId xmlns:a16="http://schemas.microsoft.com/office/drawing/2014/main" id="{AE49AE94-5531-4872-9CB5-A3FD063560A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7112" y="1819275"/>
            <a:ext cx="5715000" cy="3219450"/>
          </a:xfrm>
          <a:prstGeom prst="rect">
            <a:avLst/>
          </a:prstGeom>
        </p:spPr>
      </p:pic>
    </p:spTree>
    <p:extLst>
      <p:ext uri="{BB962C8B-B14F-4D97-AF65-F5344CB8AC3E}">
        <p14:creationId xmlns:p14="http://schemas.microsoft.com/office/powerpoint/2010/main" val="26947664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5254968E-292F-4291-96BA-15FEEFB65523}"/>
              </a:ext>
            </a:extLst>
          </p:cNvPr>
          <p:cNvSpPr>
            <a:spLocks noGrp="1"/>
          </p:cNvSpPr>
          <p:nvPr>
            <p:ph type="title"/>
          </p:nvPr>
        </p:nvSpPr>
        <p:spPr>
          <a:xfrm>
            <a:off x="640079" y="2053641"/>
            <a:ext cx="3669161" cy="2760098"/>
          </a:xfrm>
        </p:spPr>
        <p:txBody>
          <a:bodyPr>
            <a:normAutofit/>
          </a:bodyPr>
          <a:lstStyle/>
          <a:p>
            <a:r>
              <a:rPr lang="en-US" sz="4400" kern="1200" dirty="0">
                <a:solidFill>
                  <a:srgbClr val="FFFFFF"/>
                </a:solidFill>
                <a:latin typeface="+mj-lt"/>
                <a:ea typeface="+mj-ea"/>
                <a:cs typeface="+mj-cs"/>
              </a:rPr>
              <a:t>MDA</a:t>
            </a:r>
            <a:endParaRPr lang="en-NL" dirty="0">
              <a:solidFill>
                <a:srgbClr val="FFFFFF"/>
              </a:solidFill>
            </a:endParaRPr>
          </a:p>
        </p:txBody>
      </p:sp>
      <p:sp>
        <p:nvSpPr>
          <p:cNvPr id="3" name="Content Placeholder 2">
            <a:extLst>
              <a:ext uri="{FF2B5EF4-FFF2-40B4-BE49-F238E27FC236}">
                <a16:creationId xmlns:a16="http://schemas.microsoft.com/office/drawing/2014/main" id="{FFCE083B-58A6-464B-A3CE-CBC5E018E576}"/>
              </a:ext>
            </a:extLst>
          </p:cNvPr>
          <p:cNvSpPr>
            <a:spLocks noGrp="1"/>
          </p:cNvSpPr>
          <p:nvPr>
            <p:ph idx="1"/>
          </p:nvPr>
        </p:nvSpPr>
        <p:spPr>
          <a:xfrm>
            <a:off x="6090574" y="801866"/>
            <a:ext cx="5306084" cy="5230634"/>
          </a:xfrm>
        </p:spPr>
        <p:txBody>
          <a:bodyPr anchor="ctr">
            <a:normAutofit/>
          </a:bodyPr>
          <a:lstStyle/>
          <a:p>
            <a:pPr>
              <a:lnSpc>
                <a:spcPct val="106000"/>
              </a:lnSpc>
              <a:spcBef>
                <a:spcPts val="200"/>
              </a:spcBef>
            </a:pPr>
            <a:r>
              <a:rPr lang="en-US" sz="18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rPr>
              <a:t>No Combat:</a:t>
            </a:r>
            <a:endParaRPr lang="en-NL" sz="18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Bef>
                <a:spcPts val="200"/>
              </a:spcBef>
            </a:pPr>
            <a:r>
              <a:rPr lang="en-US"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rPr>
              <a:t>Mechanic:</a:t>
            </a:r>
            <a:endParaRPr lang="en-NL"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There will be no combat in this game. The main character is a non-fighter character that is an avid climber but cannot fight.</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pPr lvl="1">
              <a:lnSpc>
                <a:spcPct val="107000"/>
              </a:lnSpc>
              <a:spcBef>
                <a:spcPts val="200"/>
              </a:spcBef>
            </a:pPr>
            <a:r>
              <a:rPr lang="en-US"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rPr>
              <a:t>Dynamic:</a:t>
            </a:r>
            <a:endParaRPr lang="en-NL"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The players need to avoid being caught or detected by the enemies along the journey, otherwise they will be killed. The enemies will not detect the players immediately, hence players will need to use this to their advantage to run-away.</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pPr lvl="1">
              <a:lnSpc>
                <a:spcPct val="107000"/>
              </a:lnSpc>
              <a:spcBef>
                <a:spcPts val="200"/>
              </a:spcBef>
            </a:pPr>
            <a:r>
              <a:rPr lang="en-US"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rPr>
              <a:t>Aesthetic:</a:t>
            </a:r>
            <a:endParaRPr lang="en-NL"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The idea is to give players the sense of danger during enemy encounters. (Challenge, Sensation).</a:t>
            </a: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r>
              <a:rPr lang="en-US" sz="1400" dirty="0">
                <a:effectLst/>
                <a:latin typeface="Calibri" panose="020F0502020204030204" pitchFamily="34" charset="0"/>
                <a:ea typeface="Calibri" panose="020F0502020204030204" pitchFamily="34" charset="0"/>
                <a:cs typeface="Times New Roman" panose="02020603050405020304" pitchFamily="18" charset="0"/>
              </a:rPr>
              <a:t>Of course to do this, there will be a detection system for the enemies. </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5" name="Picture 4" descr="Graphical user interface&#10;&#10;Description automatically generated with medium confidence">
            <a:extLst>
              <a:ext uri="{FF2B5EF4-FFF2-40B4-BE49-F238E27FC236}">
                <a16:creationId xmlns:a16="http://schemas.microsoft.com/office/drawing/2014/main" id="{020F5C37-CCA7-4B8F-9BED-ACCC3719043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7111" y="197733"/>
            <a:ext cx="5715000" cy="3219450"/>
          </a:xfrm>
          <a:prstGeom prst="rect">
            <a:avLst/>
          </a:prstGeom>
        </p:spPr>
      </p:pic>
      <p:pic>
        <p:nvPicPr>
          <p:cNvPr id="7" name="Picture 6" descr="A red background with white text&#10;&#10;Description automatically generated with low confidence">
            <a:extLst>
              <a:ext uri="{FF2B5EF4-FFF2-40B4-BE49-F238E27FC236}">
                <a16:creationId xmlns:a16="http://schemas.microsoft.com/office/drawing/2014/main" id="{24EAF9D7-55F4-44AC-ACAD-A52B7A3F099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7111" y="3417183"/>
            <a:ext cx="5715000" cy="3219450"/>
          </a:xfrm>
          <a:prstGeom prst="rect">
            <a:avLst/>
          </a:prstGeom>
        </p:spPr>
      </p:pic>
    </p:spTree>
    <p:extLst>
      <p:ext uri="{BB962C8B-B14F-4D97-AF65-F5344CB8AC3E}">
        <p14:creationId xmlns:p14="http://schemas.microsoft.com/office/powerpoint/2010/main" val="7673462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picture containing snow, outdoor, nature, slope&#10;&#10;Description automatically generated">
            <a:extLst>
              <a:ext uri="{FF2B5EF4-FFF2-40B4-BE49-F238E27FC236}">
                <a16:creationId xmlns:a16="http://schemas.microsoft.com/office/drawing/2014/main" id="{B2951247-2F29-4E11-A312-9302C71A35BB}"/>
              </a:ext>
            </a:extLst>
          </p:cNvPr>
          <p:cNvPicPr>
            <a:picLocks noChangeAspect="1"/>
          </p:cNvPicPr>
          <p:nvPr/>
        </p:nvPicPr>
        <p:blipFill rotWithShape="1">
          <a:blip r:embed="rId2">
            <a:alphaModFix/>
            <a:extLst>
              <a:ext uri="{28A0092B-C50C-407E-A947-70E740481C1C}">
                <a14:useLocalDpi xmlns:a14="http://schemas.microsoft.com/office/drawing/2010/main" val="0"/>
              </a:ext>
            </a:extLst>
          </a:blip>
          <a:srcRect l="13436" r="16636"/>
          <a:stretch/>
        </p:blipFill>
        <p:spPr>
          <a:xfrm>
            <a:off x="5797543" y="10"/>
            <a:ext cx="6394152" cy="6857990"/>
          </a:xfrm>
          <a:prstGeom prst="rect">
            <a:avLst/>
          </a:prstGeom>
        </p:spPr>
      </p:pic>
      <p:pic>
        <p:nvPicPr>
          <p:cNvPr id="20" name="Picture 19">
            <a:extLst>
              <a:ext uri="{FF2B5EF4-FFF2-40B4-BE49-F238E27FC236}">
                <a16:creationId xmlns:a16="http://schemas.microsoft.com/office/drawing/2014/main" id="{54DDEBDD-D8BD-41A6-8A0D-B00E3768B0F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flipH="1" flipV="1">
            <a:off x="0" y="0"/>
            <a:ext cx="12192000" cy="6858000"/>
          </a:xfrm>
          <a:prstGeom prst="rect">
            <a:avLst/>
          </a:prstGeom>
        </p:spPr>
      </p:pic>
      <p:sp>
        <p:nvSpPr>
          <p:cNvPr id="2" name="Title 1">
            <a:extLst>
              <a:ext uri="{FF2B5EF4-FFF2-40B4-BE49-F238E27FC236}">
                <a16:creationId xmlns:a16="http://schemas.microsoft.com/office/drawing/2014/main" id="{6A2BFADA-9710-485C-BEF6-6DC3CA04B999}"/>
              </a:ext>
            </a:extLst>
          </p:cNvPr>
          <p:cNvSpPr>
            <a:spLocks noGrp="1"/>
          </p:cNvSpPr>
          <p:nvPr>
            <p:ph type="title"/>
          </p:nvPr>
        </p:nvSpPr>
        <p:spPr>
          <a:xfrm>
            <a:off x="804998" y="798445"/>
            <a:ext cx="4803636" cy="1311664"/>
          </a:xfrm>
        </p:spPr>
        <p:txBody>
          <a:bodyPr>
            <a:normAutofit/>
          </a:bodyPr>
          <a:lstStyle/>
          <a:p>
            <a:r>
              <a:rPr lang="en-GB">
                <a:solidFill>
                  <a:srgbClr val="000000"/>
                </a:solidFill>
              </a:rPr>
              <a:t>Storefront Description</a:t>
            </a:r>
            <a:endParaRPr lang="en-NL">
              <a:solidFill>
                <a:srgbClr val="000000"/>
              </a:solidFill>
            </a:endParaRPr>
          </a:p>
        </p:txBody>
      </p:sp>
      <p:sp>
        <p:nvSpPr>
          <p:cNvPr id="3" name="Content Placeholder 2">
            <a:extLst>
              <a:ext uri="{FF2B5EF4-FFF2-40B4-BE49-F238E27FC236}">
                <a16:creationId xmlns:a16="http://schemas.microsoft.com/office/drawing/2014/main" id="{63FF3C6C-65B9-43CE-8AF6-F10BFBBC7A3E}"/>
              </a:ext>
            </a:extLst>
          </p:cNvPr>
          <p:cNvSpPr>
            <a:spLocks noGrp="1"/>
          </p:cNvSpPr>
          <p:nvPr>
            <p:ph idx="1"/>
          </p:nvPr>
        </p:nvSpPr>
        <p:spPr>
          <a:xfrm>
            <a:off x="804997" y="2272143"/>
            <a:ext cx="4706803" cy="3788830"/>
          </a:xfrm>
        </p:spPr>
        <p:txBody>
          <a:bodyPr anchor="ctr">
            <a:normAutofit/>
          </a:bodyPr>
          <a:lstStyle/>
          <a:p>
            <a:pPr marL="0" indent="0">
              <a:buNone/>
            </a:pPr>
            <a:r>
              <a:rPr lang="en-GB" sz="20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Inspired by Journey and The Last Guardian, Pilgrimage is a First-person Adventure game set in the beautiful world of the Kingdom of </a:t>
            </a:r>
            <a:r>
              <a:rPr lang="en-GB" sz="20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Valaris</a:t>
            </a:r>
            <a:r>
              <a:rPr lang="en-GB" sz="20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Join The </a:t>
            </a:r>
            <a:r>
              <a:rPr lang="en-GB" sz="20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Traveler’s</a:t>
            </a:r>
            <a:r>
              <a:rPr lang="en-GB" sz="20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spiritual journey as he ventures to his family’s grave to fulfil his brother’s dying wish using nothing but his acrobatic skills and his trustworthy bow.</a:t>
            </a:r>
            <a:endParaRPr lang="en-NL" sz="20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endParaRPr lang="en-NL" sz="2000" dirty="0">
              <a:solidFill>
                <a:srgbClr val="000000"/>
              </a:solidFill>
            </a:endParaRPr>
          </a:p>
        </p:txBody>
      </p:sp>
    </p:spTree>
    <p:extLst>
      <p:ext uri="{BB962C8B-B14F-4D97-AF65-F5344CB8AC3E}">
        <p14:creationId xmlns:p14="http://schemas.microsoft.com/office/powerpoint/2010/main" val="14829711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488" y="0"/>
            <a:ext cx="10910292" cy="6858000"/>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43FC481F-B65E-4E78-9038-FD799E13FB8C}"/>
              </a:ext>
            </a:extLst>
          </p:cNvPr>
          <p:cNvSpPr>
            <a:spLocks noGrp="1"/>
          </p:cNvSpPr>
          <p:nvPr>
            <p:ph type="title"/>
          </p:nvPr>
        </p:nvSpPr>
        <p:spPr>
          <a:xfrm>
            <a:off x="3045368" y="2043663"/>
            <a:ext cx="6105194" cy="2031055"/>
          </a:xfrm>
        </p:spPr>
        <p:txBody>
          <a:bodyPr vert="horz" lIns="91440" tIns="45720" rIns="91440" bIns="45720" rtlCol="0" anchor="b">
            <a:normAutofit/>
          </a:bodyPr>
          <a:lstStyle/>
          <a:p>
            <a:pPr algn="ctr"/>
            <a:r>
              <a:rPr lang="en-US" sz="6000" kern="1200" dirty="0">
                <a:solidFill>
                  <a:srgbClr val="FFFFFF"/>
                </a:solidFill>
                <a:latin typeface="+mj-lt"/>
                <a:ea typeface="+mj-ea"/>
                <a:cs typeface="+mj-cs"/>
              </a:rPr>
              <a:t>Aesthetics overview</a:t>
            </a:r>
          </a:p>
        </p:txBody>
      </p:sp>
    </p:spTree>
    <p:extLst>
      <p:ext uri="{BB962C8B-B14F-4D97-AF65-F5344CB8AC3E}">
        <p14:creationId xmlns:p14="http://schemas.microsoft.com/office/powerpoint/2010/main" val="28697527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F56F5174-31D9-4DBB-AAB7-A1FD7BDB13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5614875" cy="6858000"/>
          </a:xfrm>
          <a:prstGeom prst="rect">
            <a:avLst/>
          </a:prstGeom>
          <a:gradFill>
            <a:gsLst>
              <a:gs pos="0">
                <a:schemeClr val="accent1">
                  <a:lumMod val="100000"/>
                  <a:alpha val="82000"/>
                </a:schemeClr>
              </a:gs>
              <a:gs pos="25000">
                <a:schemeClr val="accent1">
                  <a:alpha val="60000"/>
                </a:schemeClr>
              </a:gs>
              <a:gs pos="94000">
                <a:schemeClr val="bg2">
                  <a:lumMod val="75000"/>
                </a:schemeClr>
              </a:gs>
              <a:gs pos="100000">
                <a:schemeClr val="bg2">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 name="Picture 25">
            <a:extLst>
              <a:ext uri="{FF2B5EF4-FFF2-40B4-BE49-F238E27FC236}">
                <a16:creationId xmlns:a16="http://schemas.microsoft.com/office/drawing/2014/main" id="{AE113210-7872-481A-ADE6-3A05CCAF5E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E20740A6-5078-467E-A10D-63778C70FCAD}"/>
              </a:ext>
            </a:extLst>
          </p:cNvPr>
          <p:cNvSpPr>
            <a:spLocks noGrp="1"/>
          </p:cNvSpPr>
          <p:nvPr>
            <p:ph type="title"/>
          </p:nvPr>
        </p:nvSpPr>
        <p:spPr>
          <a:xfrm>
            <a:off x="6094105" y="802955"/>
            <a:ext cx="4977976" cy="1454051"/>
          </a:xfrm>
        </p:spPr>
        <p:txBody>
          <a:bodyPr>
            <a:normAutofit/>
          </a:bodyPr>
          <a:lstStyle/>
          <a:p>
            <a:r>
              <a:rPr lang="en-GB">
                <a:solidFill>
                  <a:srgbClr val="000000"/>
                </a:solidFill>
              </a:rPr>
              <a:t>Aesthetics overview</a:t>
            </a:r>
            <a:endParaRPr lang="en-NL">
              <a:solidFill>
                <a:srgbClr val="000000"/>
              </a:solidFill>
            </a:endParaRPr>
          </a:p>
        </p:txBody>
      </p:sp>
      <p:sp>
        <p:nvSpPr>
          <p:cNvPr id="28" name="Freeform 62">
            <a:extLst>
              <a:ext uri="{FF2B5EF4-FFF2-40B4-BE49-F238E27FC236}">
                <a16:creationId xmlns:a16="http://schemas.microsoft.com/office/drawing/2014/main" id="{F9A95BEE-6BB1-4A28-A8E6-A34B2E42EF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8619"/>
            <a:ext cx="5000438" cy="5400962"/>
          </a:xfrm>
          <a:custGeom>
            <a:avLst/>
            <a:gdLst>
              <a:gd name="connsiteX0" fmla="*/ 2299956 w 5000438"/>
              <a:gd name="connsiteY0" fmla="*/ 0 h 5400962"/>
              <a:gd name="connsiteX1" fmla="*/ 5000438 w 5000438"/>
              <a:gd name="connsiteY1" fmla="*/ 2700481 h 5400962"/>
              <a:gd name="connsiteX2" fmla="*/ 2299956 w 5000438"/>
              <a:gd name="connsiteY2" fmla="*/ 5400962 h 5400962"/>
              <a:gd name="connsiteX3" fmla="*/ 60675 w 5000438"/>
              <a:gd name="connsiteY3" fmla="*/ 4210346 h 5400962"/>
              <a:gd name="connsiteX4" fmla="*/ 0 w 5000438"/>
              <a:gd name="connsiteY4" fmla="*/ 4110472 h 5400962"/>
              <a:gd name="connsiteX5" fmla="*/ 0 w 5000438"/>
              <a:gd name="connsiteY5" fmla="*/ 1290491 h 5400962"/>
              <a:gd name="connsiteX6" fmla="*/ 60675 w 5000438"/>
              <a:gd name="connsiteY6" fmla="*/ 1190617 h 5400962"/>
              <a:gd name="connsiteX7" fmla="*/ 2299956 w 5000438"/>
              <a:gd name="connsiteY7" fmla="*/ 0 h 5400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00438" h="5400962">
                <a:moveTo>
                  <a:pt x="2299956" y="0"/>
                </a:moveTo>
                <a:cubicBezTo>
                  <a:pt x="3791390" y="0"/>
                  <a:pt x="5000438" y="1209047"/>
                  <a:pt x="5000438" y="2700481"/>
                </a:cubicBezTo>
                <a:cubicBezTo>
                  <a:pt x="5000438" y="4191915"/>
                  <a:pt x="3791390" y="5400962"/>
                  <a:pt x="2299956" y="5400962"/>
                </a:cubicBezTo>
                <a:cubicBezTo>
                  <a:pt x="1367810" y="5400962"/>
                  <a:pt x="545971" y="4928678"/>
                  <a:pt x="60675" y="4210346"/>
                </a:cubicBezTo>
                <a:lnTo>
                  <a:pt x="0" y="4110472"/>
                </a:lnTo>
                <a:lnTo>
                  <a:pt x="0" y="1290491"/>
                </a:lnTo>
                <a:lnTo>
                  <a:pt x="60675" y="1190617"/>
                </a:lnTo>
                <a:cubicBezTo>
                  <a:pt x="545971" y="472284"/>
                  <a:pt x="1367810" y="0"/>
                  <a:pt x="2299956" y="0"/>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Picture 4" descr="A picture containing mountain, snow, outdoor, nature&#10;&#10;Description automatically generated">
            <a:extLst>
              <a:ext uri="{FF2B5EF4-FFF2-40B4-BE49-F238E27FC236}">
                <a16:creationId xmlns:a16="http://schemas.microsoft.com/office/drawing/2014/main" id="{F8A5885C-A3A1-4328-B1F7-CE374F31FBED}"/>
              </a:ext>
            </a:extLst>
          </p:cNvPr>
          <p:cNvPicPr>
            <a:picLocks noChangeAspect="1"/>
          </p:cNvPicPr>
          <p:nvPr/>
        </p:nvPicPr>
        <p:blipFill rotWithShape="1">
          <a:blip r:embed="rId3">
            <a:alphaModFix/>
            <a:extLst>
              <a:ext uri="{28A0092B-C50C-407E-A947-70E740481C1C}">
                <a14:useLocalDpi xmlns:a14="http://schemas.microsoft.com/office/drawing/2010/main" val="0"/>
              </a:ext>
            </a:extLst>
          </a:blip>
          <a:srcRect l="26888" r="9336" b="-2"/>
          <a:stretch/>
        </p:blipFill>
        <p:spPr>
          <a:xfrm>
            <a:off x="20" y="907231"/>
            <a:ext cx="4838021" cy="5063738"/>
          </a:xfrm>
          <a:custGeom>
            <a:avLst/>
            <a:gdLst/>
            <a:ahLst/>
            <a:cxnLst/>
            <a:rect l="l" t="t" r="r" b="b"/>
            <a:pathLst>
              <a:path w="4838041" h="5063738">
                <a:moveTo>
                  <a:pt x="2306172" y="0"/>
                </a:moveTo>
                <a:cubicBezTo>
                  <a:pt x="3704485" y="0"/>
                  <a:pt x="4838041" y="1133556"/>
                  <a:pt x="4838041" y="2531869"/>
                </a:cubicBezTo>
                <a:cubicBezTo>
                  <a:pt x="4838041" y="3930182"/>
                  <a:pt x="3704485" y="5063738"/>
                  <a:pt x="2306172" y="5063738"/>
                </a:cubicBezTo>
                <a:cubicBezTo>
                  <a:pt x="1344832" y="5063738"/>
                  <a:pt x="508631" y="4527956"/>
                  <a:pt x="79886" y="3738709"/>
                </a:cubicBezTo>
                <a:lnTo>
                  <a:pt x="0" y="3572876"/>
                </a:lnTo>
                <a:lnTo>
                  <a:pt x="0" y="1490863"/>
                </a:lnTo>
                <a:lnTo>
                  <a:pt x="79886" y="1325030"/>
                </a:lnTo>
                <a:cubicBezTo>
                  <a:pt x="508631" y="535783"/>
                  <a:pt x="1344832" y="0"/>
                  <a:pt x="2306172" y="0"/>
                </a:cubicBezTo>
                <a:close/>
              </a:path>
            </a:pathLst>
          </a:custGeom>
          <a:effectLst>
            <a:softEdge rad="0"/>
          </a:effectLst>
        </p:spPr>
      </p:pic>
      <p:sp>
        <p:nvSpPr>
          <p:cNvPr id="3" name="Content Placeholder 2">
            <a:extLst>
              <a:ext uri="{FF2B5EF4-FFF2-40B4-BE49-F238E27FC236}">
                <a16:creationId xmlns:a16="http://schemas.microsoft.com/office/drawing/2014/main" id="{C0EFDE76-BD07-4F4B-AF53-90514A0E63D4}"/>
              </a:ext>
            </a:extLst>
          </p:cNvPr>
          <p:cNvSpPr>
            <a:spLocks noGrp="1"/>
          </p:cNvSpPr>
          <p:nvPr>
            <p:ph idx="1"/>
          </p:nvPr>
        </p:nvSpPr>
        <p:spPr>
          <a:xfrm>
            <a:off x="6090574" y="2421682"/>
            <a:ext cx="4977578" cy="3639289"/>
          </a:xfrm>
        </p:spPr>
        <p:txBody>
          <a:bodyPr anchor="ctr">
            <a:normAutofit/>
          </a:bodyPr>
          <a:lstStyle/>
          <a:p>
            <a:pPr>
              <a:spcBef>
                <a:spcPts val="200"/>
              </a:spcBef>
            </a:pPr>
            <a:r>
              <a:rPr lang="en-US" sz="11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Game Story: </a:t>
            </a:r>
            <a:endParaRPr lang="en-NL" sz="11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spcAft>
                <a:spcPts val="800"/>
              </a:spcAft>
            </a:pPr>
            <a:r>
              <a:rPr lang="en-GB" sz="1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In a world full of mysteries and monsters, The </a:t>
            </a:r>
            <a:r>
              <a:rPr lang="en-GB" sz="1100" dirty="0">
                <a:solidFill>
                  <a:srgbClr val="000000"/>
                </a:solidFill>
                <a:latin typeface="Calibri" panose="020F0502020204030204" pitchFamily="34" charset="0"/>
                <a:ea typeface="Calibri" panose="020F0502020204030204" pitchFamily="34" charset="0"/>
                <a:cs typeface="Times New Roman" panose="02020603050405020304" pitchFamily="18" charset="0"/>
              </a:rPr>
              <a:t>T</a:t>
            </a:r>
            <a:r>
              <a:rPr lang="en-GB" sz="1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raveller ventures beyond the safety of his town, </a:t>
            </a:r>
            <a:r>
              <a:rPr lang="en-GB" sz="11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Seliana</a:t>
            </a:r>
            <a:r>
              <a:rPr lang="en-GB" sz="1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to </a:t>
            </a:r>
            <a:r>
              <a:rPr lang="en-GB" sz="11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fulfill</a:t>
            </a:r>
            <a:r>
              <a:rPr lang="en-GB" sz="1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his brother’s dying wish, to have his remains scattered alongside his family. Join </a:t>
            </a:r>
            <a:r>
              <a:rPr lang="en-GB"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The </a:t>
            </a:r>
            <a:r>
              <a:rPr lang="en-GB" sz="1100">
                <a:solidFill>
                  <a:srgbClr val="000000"/>
                </a:solidFill>
                <a:latin typeface="Calibri" panose="020F0502020204030204" pitchFamily="34" charset="0"/>
                <a:ea typeface="Calibri" panose="020F0502020204030204" pitchFamily="34" charset="0"/>
                <a:cs typeface="Times New Roman" panose="02020603050405020304" pitchFamily="18" charset="0"/>
              </a:rPr>
              <a:t>T</a:t>
            </a:r>
            <a:r>
              <a:rPr lang="en-GB"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raveller’s </a:t>
            </a:r>
            <a:r>
              <a:rPr lang="en-GB" sz="1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journey as he faces unfathomable creatures, reminisce his old memories, and treacherous paths as he </a:t>
            </a:r>
            <a:r>
              <a:rPr lang="en-GB" sz="11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fulfills</a:t>
            </a:r>
            <a:r>
              <a:rPr lang="en-GB" sz="1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his brother’s final wish.</a:t>
            </a:r>
            <a:r>
              <a:rPr lang="en-GB" sz="1100" dirty="0">
                <a:solidFill>
                  <a:srgbClr val="000000"/>
                </a:solidFill>
                <a:latin typeface="Calibri" panose="020F0502020204030204" pitchFamily="34" charset="0"/>
                <a:ea typeface="Calibri" panose="020F0502020204030204" pitchFamily="34" charset="0"/>
                <a:cs typeface="Times New Roman" panose="02020603050405020304" pitchFamily="18" charset="0"/>
              </a:rPr>
              <a:t> </a:t>
            </a:r>
            <a:r>
              <a:rPr lang="en-GB" sz="1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Follow The </a:t>
            </a:r>
            <a:r>
              <a:rPr lang="en-GB" sz="1100" dirty="0">
                <a:solidFill>
                  <a:srgbClr val="000000"/>
                </a:solidFill>
                <a:latin typeface="Calibri" panose="020F0502020204030204" pitchFamily="34" charset="0"/>
                <a:ea typeface="Calibri" panose="020F0502020204030204" pitchFamily="34" charset="0"/>
                <a:cs typeface="Times New Roman" panose="02020603050405020304" pitchFamily="18" charset="0"/>
              </a:rPr>
              <a:t>T</a:t>
            </a:r>
            <a:r>
              <a:rPr lang="en-GB" sz="1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raveller as he grows as a person and learn to deal with the loss.</a:t>
            </a:r>
          </a:p>
          <a:p>
            <a:pPr>
              <a:spcBef>
                <a:spcPts val="200"/>
              </a:spcBef>
            </a:pPr>
            <a:r>
              <a:rPr lang="en-GB" sz="11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Game World:</a:t>
            </a:r>
            <a:endParaRPr lang="en-NL" sz="11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spcAft>
                <a:spcPts val="800"/>
              </a:spcAft>
            </a:pPr>
            <a:r>
              <a:rPr lang="en-GB" sz="1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We wanted a game world that is open that can also be served as a levels/stages, such as the world of Journey and The Last Guardian. There are several stages in the game and as the player progress in stages, the story progresses as well. In every stage, there will be some puzzles that mostly required to be solved in order for the story to progress, however there are some puzzles that are not compulsory. These are usually puzzles that contains secrets and lore to the game. Beware that in every stage, there will be enemies lurking, so players must be able to avoid these monsters as it may result in their death. As for the aesthetics, we want the player to feel perilous and natural during the journey, hence it will mostly consists of mountainous paths and forest meadows.</a:t>
            </a:r>
            <a:endParaRPr lang="en-NL" sz="1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a:spcAft>
                <a:spcPts val="800"/>
              </a:spcAft>
            </a:pPr>
            <a:endParaRPr lang="en-NL" sz="1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endParaRPr lang="en-NL" sz="1100" dirty="0">
              <a:solidFill>
                <a:srgbClr val="000000"/>
              </a:solidFill>
            </a:endParaRPr>
          </a:p>
        </p:txBody>
      </p:sp>
    </p:spTree>
    <p:extLst>
      <p:ext uri="{BB962C8B-B14F-4D97-AF65-F5344CB8AC3E}">
        <p14:creationId xmlns:p14="http://schemas.microsoft.com/office/powerpoint/2010/main" val="15755927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F56F5174-31D9-4DBB-AAB7-A1FD7BDB13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5614875" cy="6858000"/>
          </a:xfrm>
          <a:prstGeom prst="rect">
            <a:avLst/>
          </a:prstGeom>
          <a:gradFill>
            <a:gsLst>
              <a:gs pos="0">
                <a:schemeClr val="accent1">
                  <a:lumMod val="100000"/>
                  <a:alpha val="82000"/>
                </a:schemeClr>
              </a:gs>
              <a:gs pos="25000">
                <a:schemeClr val="accent1">
                  <a:alpha val="60000"/>
                </a:schemeClr>
              </a:gs>
              <a:gs pos="94000">
                <a:schemeClr val="bg2">
                  <a:lumMod val="75000"/>
                </a:schemeClr>
              </a:gs>
              <a:gs pos="100000">
                <a:schemeClr val="bg2">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Picture 20">
            <a:extLst>
              <a:ext uri="{FF2B5EF4-FFF2-40B4-BE49-F238E27FC236}">
                <a16:creationId xmlns:a16="http://schemas.microsoft.com/office/drawing/2014/main" id="{AE113210-7872-481A-ADE6-3A05CCAF5E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6A33F2BC-A4D9-43E1-BE78-78CC6C2114FC}"/>
              </a:ext>
            </a:extLst>
          </p:cNvPr>
          <p:cNvSpPr>
            <a:spLocks noGrp="1"/>
          </p:cNvSpPr>
          <p:nvPr>
            <p:ph type="title"/>
          </p:nvPr>
        </p:nvSpPr>
        <p:spPr>
          <a:xfrm>
            <a:off x="6094105" y="802955"/>
            <a:ext cx="4977976" cy="1454051"/>
          </a:xfrm>
        </p:spPr>
        <p:txBody>
          <a:bodyPr>
            <a:normAutofit/>
          </a:bodyPr>
          <a:lstStyle/>
          <a:p>
            <a:r>
              <a:rPr lang="en-GB">
                <a:solidFill>
                  <a:srgbClr val="000000"/>
                </a:solidFill>
              </a:rPr>
              <a:t>Aesthetics overview</a:t>
            </a:r>
            <a:endParaRPr lang="en-NL">
              <a:solidFill>
                <a:srgbClr val="000000"/>
              </a:solidFill>
            </a:endParaRPr>
          </a:p>
        </p:txBody>
      </p:sp>
      <p:sp>
        <p:nvSpPr>
          <p:cNvPr id="23" name="Freeform 62">
            <a:extLst>
              <a:ext uri="{FF2B5EF4-FFF2-40B4-BE49-F238E27FC236}">
                <a16:creationId xmlns:a16="http://schemas.microsoft.com/office/drawing/2014/main" id="{F9A95BEE-6BB1-4A28-A8E6-A34B2E42EF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8619"/>
            <a:ext cx="5000438" cy="5400962"/>
          </a:xfrm>
          <a:custGeom>
            <a:avLst/>
            <a:gdLst>
              <a:gd name="connsiteX0" fmla="*/ 2299956 w 5000438"/>
              <a:gd name="connsiteY0" fmla="*/ 0 h 5400962"/>
              <a:gd name="connsiteX1" fmla="*/ 5000438 w 5000438"/>
              <a:gd name="connsiteY1" fmla="*/ 2700481 h 5400962"/>
              <a:gd name="connsiteX2" fmla="*/ 2299956 w 5000438"/>
              <a:gd name="connsiteY2" fmla="*/ 5400962 h 5400962"/>
              <a:gd name="connsiteX3" fmla="*/ 60675 w 5000438"/>
              <a:gd name="connsiteY3" fmla="*/ 4210346 h 5400962"/>
              <a:gd name="connsiteX4" fmla="*/ 0 w 5000438"/>
              <a:gd name="connsiteY4" fmla="*/ 4110472 h 5400962"/>
              <a:gd name="connsiteX5" fmla="*/ 0 w 5000438"/>
              <a:gd name="connsiteY5" fmla="*/ 1290491 h 5400962"/>
              <a:gd name="connsiteX6" fmla="*/ 60675 w 5000438"/>
              <a:gd name="connsiteY6" fmla="*/ 1190617 h 5400962"/>
              <a:gd name="connsiteX7" fmla="*/ 2299956 w 5000438"/>
              <a:gd name="connsiteY7" fmla="*/ 0 h 5400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00438" h="5400962">
                <a:moveTo>
                  <a:pt x="2299956" y="0"/>
                </a:moveTo>
                <a:cubicBezTo>
                  <a:pt x="3791390" y="0"/>
                  <a:pt x="5000438" y="1209047"/>
                  <a:pt x="5000438" y="2700481"/>
                </a:cubicBezTo>
                <a:cubicBezTo>
                  <a:pt x="5000438" y="4191915"/>
                  <a:pt x="3791390" y="5400962"/>
                  <a:pt x="2299956" y="5400962"/>
                </a:cubicBezTo>
                <a:cubicBezTo>
                  <a:pt x="1367810" y="5400962"/>
                  <a:pt x="545971" y="4928678"/>
                  <a:pt x="60675" y="4210346"/>
                </a:cubicBezTo>
                <a:lnTo>
                  <a:pt x="0" y="4110472"/>
                </a:lnTo>
                <a:lnTo>
                  <a:pt x="0" y="1290491"/>
                </a:lnTo>
                <a:lnTo>
                  <a:pt x="60675" y="1190617"/>
                </a:lnTo>
                <a:cubicBezTo>
                  <a:pt x="545971" y="472284"/>
                  <a:pt x="1367810" y="0"/>
                  <a:pt x="2299956" y="0"/>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Picture 4" descr="A picture containing outdoor, nature, ice, ocean floor&#10;&#10;Description automatically generated">
            <a:extLst>
              <a:ext uri="{FF2B5EF4-FFF2-40B4-BE49-F238E27FC236}">
                <a16:creationId xmlns:a16="http://schemas.microsoft.com/office/drawing/2014/main" id="{95894595-193E-477E-AE37-4A1EF31C62C5}"/>
              </a:ext>
            </a:extLst>
          </p:cNvPr>
          <p:cNvPicPr>
            <a:picLocks noChangeAspect="1"/>
          </p:cNvPicPr>
          <p:nvPr/>
        </p:nvPicPr>
        <p:blipFill rotWithShape="1">
          <a:blip r:embed="rId3">
            <a:alphaModFix/>
            <a:extLst>
              <a:ext uri="{28A0092B-C50C-407E-A947-70E740481C1C}">
                <a14:useLocalDpi xmlns:a14="http://schemas.microsoft.com/office/drawing/2010/main" val="0"/>
              </a:ext>
            </a:extLst>
          </a:blip>
          <a:srcRect t="15471" b="3675"/>
          <a:stretch/>
        </p:blipFill>
        <p:spPr>
          <a:xfrm>
            <a:off x="20" y="907231"/>
            <a:ext cx="4838021" cy="5063738"/>
          </a:xfrm>
          <a:custGeom>
            <a:avLst/>
            <a:gdLst/>
            <a:ahLst/>
            <a:cxnLst/>
            <a:rect l="l" t="t" r="r" b="b"/>
            <a:pathLst>
              <a:path w="4838041" h="5063738">
                <a:moveTo>
                  <a:pt x="2306172" y="0"/>
                </a:moveTo>
                <a:cubicBezTo>
                  <a:pt x="3704485" y="0"/>
                  <a:pt x="4838041" y="1133556"/>
                  <a:pt x="4838041" y="2531869"/>
                </a:cubicBezTo>
                <a:cubicBezTo>
                  <a:pt x="4838041" y="3930182"/>
                  <a:pt x="3704485" y="5063738"/>
                  <a:pt x="2306172" y="5063738"/>
                </a:cubicBezTo>
                <a:cubicBezTo>
                  <a:pt x="1344832" y="5063738"/>
                  <a:pt x="508631" y="4527956"/>
                  <a:pt x="79886" y="3738709"/>
                </a:cubicBezTo>
                <a:lnTo>
                  <a:pt x="0" y="3572876"/>
                </a:lnTo>
                <a:lnTo>
                  <a:pt x="0" y="1490863"/>
                </a:lnTo>
                <a:lnTo>
                  <a:pt x="79886" y="1325030"/>
                </a:lnTo>
                <a:cubicBezTo>
                  <a:pt x="508631" y="535783"/>
                  <a:pt x="1344832" y="0"/>
                  <a:pt x="2306172" y="0"/>
                </a:cubicBezTo>
                <a:close/>
              </a:path>
            </a:pathLst>
          </a:custGeom>
          <a:effectLst>
            <a:softEdge rad="0"/>
          </a:effectLst>
        </p:spPr>
      </p:pic>
      <p:sp>
        <p:nvSpPr>
          <p:cNvPr id="3" name="Content Placeholder 2">
            <a:extLst>
              <a:ext uri="{FF2B5EF4-FFF2-40B4-BE49-F238E27FC236}">
                <a16:creationId xmlns:a16="http://schemas.microsoft.com/office/drawing/2014/main" id="{DD26FB20-A1E4-405B-8AC8-E5EB9F931946}"/>
              </a:ext>
            </a:extLst>
          </p:cNvPr>
          <p:cNvSpPr>
            <a:spLocks noGrp="1"/>
          </p:cNvSpPr>
          <p:nvPr>
            <p:ph idx="1"/>
          </p:nvPr>
        </p:nvSpPr>
        <p:spPr>
          <a:xfrm>
            <a:off x="6090574" y="2421682"/>
            <a:ext cx="4977578" cy="3639289"/>
          </a:xfrm>
        </p:spPr>
        <p:txBody>
          <a:bodyPr anchor="ctr">
            <a:normAutofit/>
          </a:bodyPr>
          <a:lstStyle/>
          <a:p>
            <a:pPr>
              <a:spcBef>
                <a:spcPts val="200"/>
              </a:spcBef>
            </a:pPr>
            <a:r>
              <a:rPr lang="en-GB" sz="1100" b="1">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Kind of Fun:</a:t>
            </a:r>
            <a:endParaRPr lang="en-NL" sz="1100" b="1">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r>
              <a:rPr lang="en-GB"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Sensation:</a:t>
            </a:r>
            <a:endParaRPr lang="en-NL"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lvl="2"/>
            <a:r>
              <a:rPr lang="en-GB"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Our game will include beautiful landscapes and areas for players to explore as well as an interesting way to do this exploration.</a:t>
            </a:r>
            <a:endParaRPr lang="en-NL"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lvl="1"/>
            <a:r>
              <a:rPr lang="en-GB"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Narrative:</a:t>
            </a:r>
            <a:endParaRPr lang="en-NL"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lvl="2">
              <a:spcAft>
                <a:spcPts val="800"/>
              </a:spcAft>
            </a:pPr>
            <a:r>
              <a:rPr lang="en-GB"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We are planning to place an immersive story into the game, to show the players why our character is doing this journey and purpose of it.</a:t>
            </a:r>
            <a:endParaRPr lang="en-NL"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a:spcBef>
                <a:spcPts val="200"/>
              </a:spcBef>
            </a:pPr>
            <a:r>
              <a:rPr lang="en-GB" sz="1100" b="1">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Theme/Mood:</a:t>
            </a:r>
            <a:endParaRPr lang="en-NL" sz="1100" b="1">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r>
              <a:rPr lang="en-GB"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Theme: Spiritual Journey.</a:t>
            </a:r>
            <a:endParaRPr lang="en-NL"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lvl="1">
              <a:spcAft>
                <a:spcPts val="800"/>
              </a:spcAft>
            </a:pPr>
            <a:r>
              <a:rPr lang="en-GB"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Mood: Transitioning from grief to acceptance as the story progresses.</a:t>
            </a:r>
            <a:endParaRPr lang="en-NL"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a:spcBef>
                <a:spcPts val="200"/>
              </a:spcBef>
            </a:pPr>
            <a:r>
              <a:rPr lang="en-GB" sz="1100" b="1">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Boundaries &amp; Setting:</a:t>
            </a:r>
            <a:endParaRPr lang="en-NL" sz="1100" b="1">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r>
              <a:rPr lang="en-GB"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Boundaries: Cliffs, trees, inaccessible paths, etc.</a:t>
            </a:r>
            <a:endParaRPr lang="en-NL"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lvl="1">
              <a:spcAft>
                <a:spcPts val="800"/>
              </a:spcAft>
            </a:pPr>
            <a:r>
              <a:rPr lang="en-GB"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Setting: Mountains and forest, occasional towns/small villages if possible.</a:t>
            </a:r>
            <a:endParaRPr lang="en-NL"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endParaRPr lang="en-NL" sz="1100">
              <a:solidFill>
                <a:srgbClr val="000000"/>
              </a:solidFill>
            </a:endParaRPr>
          </a:p>
        </p:txBody>
      </p:sp>
    </p:spTree>
    <p:extLst>
      <p:ext uri="{BB962C8B-B14F-4D97-AF65-F5344CB8AC3E}">
        <p14:creationId xmlns:p14="http://schemas.microsoft.com/office/powerpoint/2010/main" val="35160050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F56F5174-31D9-4DBB-AAB7-A1FD7BDB13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5614875" cy="6858000"/>
          </a:xfrm>
          <a:prstGeom prst="rect">
            <a:avLst/>
          </a:prstGeom>
          <a:gradFill>
            <a:gsLst>
              <a:gs pos="0">
                <a:schemeClr val="accent1">
                  <a:lumMod val="100000"/>
                  <a:alpha val="82000"/>
                </a:schemeClr>
              </a:gs>
              <a:gs pos="25000">
                <a:schemeClr val="accent1">
                  <a:alpha val="60000"/>
                </a:schemeClr>
              </a:gs>
              <a:gs pos="94000">
                <a:schemeClr val="bg2">
                  <a:lumMod val="75000"/>
                </a:schemeClr>
              </a:gs>
              <a:gs pos="100000">
                <a:schemeClr val="bg2">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a:extLst>
              <a:ext uri="{FF2B5EF4-FFF2-40B4-BE49-F238E27FC236}">
                <a16:creationId xmlns:a16="http://schemas.microsoft.com/office/drawing/2014/main" id="{AE113210-7872-481A-ADE6-3A05CCAF5E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BEE6B0B0-8787-4E9E-B309-7BCAC82CC1DC}"/>
              </a:ext>
            </a:extLst>
          </p:cNvPr>
          <p:cNvSpPr>
            <a:spLocks noGrp="1"/>
          </p:cNvSpPr>
          <p:nvPr>
            <p:ph type="title"/>
          </p:nvPr>
        </p:nvSpPr>
        <p:spPr>
          <a:xfrm>
            <a:off x="6094105" y="802955"/>
            <a:ext cx="4977976" cy="1454051"/>
          </a:xfrm>
        </p:spPr>
        <p:txBody>
          <a:bodyPr>
            <a:normAutofit/>
          </a:bodyPr>
          <a:lstStyle/>
          <a:p>
            <a:r>
              <a:rPr lang="en-GB">
                <a:solidFill>
                  <a:srgbClr val="000000"/>
                </a:solidFill>
              </a:rPr>
              <a:t>Aesthetics overview</a:t>
            </a:r>
            <a:endParaRPr lang="en-NL">
              <a:solidFill>
                <a:srgbClr val="000000"/>
              </a:solidFill>
            </a:endParaRPr>
          </a:p>
        </p:txBody>
      </p:sp>
      <p:sp>
        <p:nvSpPr>
          <p:cNvPr id="21" name="Freeform 62">
            <a:extLst>
              <a:ext uri="{FF2B5EF4-FFF2-40B4-BE49-F238E27FC236}">
                <a16:creationId xmlns:a16="http://schemas.microsoft.com/office/drawing/2014/main" id="{F9A95BEE-6BB1-4A28-A8E6-A34B2E42EF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8619"/>
            <a:ext cx="5000438" cy="5400962"/>
          </a:xfrm>
          <a:custGeom>
            <a:avLst/>
            <a:gdLst>
              <a:gd name="connsiteX0" fmla="*/ 2299956 w 5000438"/>
              <a:gd name="connsiteY0" fmla="*/ 0 h 5400962"/>
              <a:gd name="connsiteX1" fmla="*/ 5000438 w 5000438"/>
              <a:gd name="connsiteY1" fmla="*/ 2700481 h 5400962"/>
              <a:gd name="connsiteX2" fmla="*/ 2299956 w 5000438"/>
              <a:gd name="connsiteY2" fmla="*/ 5400962 h 5400962"/>
              <a:gd name="connsiteX3" fmla="*/ 60675 w 5000438"/>
              <a:gd name="connsiteY3" fmla="*/ 4210346 h 5400962"/>
              <a:gd name="connsiteX4" fmla="*/ 0 w 5000438"/>
              <a:gd name="connsiteY4" fmla="*/ 4110472 h 5400962"/>
              <a:gd name="connsiteX5" fmla="*/ 0 w 5000438"/>
              <a:gd name="connsiteY5" fmla="*/ 1290491 h 5400962"/>
              <a:gd name="connsiteX6" fmla="*/ 60675 w 5000438"/>
              <a:gd name="connsiteY6" fmla="*/ 1190617 h 5400962"/>
              <a:gd name="connsiteX7" fmla="*/ 2299956 w 5000438"/>
              <a:gd name="connsiteY7" fmla="*/ 0 h 5400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00438" h="5400962">
                <a:moveTo>
                  <a:pt x="2299956" y="0"/>
                </a:moveTo>
                <a:cubicBezTo>
                  <a:pt x="3791390" y="0"/>
                  <a:pt x="5000438" y="1209047"/>
                  <a:pt x="5000438" y="2700481"/>
                </a:cubicBezTo>
                <a:cubicBezTo>
                  <a:pt x="5000438" y="4191915"/>
                  <a:pt x="3791390" y="5400962"/>
                  <a:pt x="2299956" y="5400962"/>
                </a:cubicBezTo>
                <a:cubicBezTo>
                  <a:pt x="1367810" y="5400962"/>
                  <a:pt x="545971" y="4928678"/>
                  <a:pt x="60675" y="4210346"/>
                </a:cubicBezTo>
                <a:lnTo>
                  <a:pt x="0" y="4110472"/>
                </a:lnTo>
                <a:lnTo>
                  <a:pt x="0" y="1290491"/>
                </a:lnTo>
                <a:lnTo>
                  <a:pt x="60675" y="1190617"/>
                </a:lnTo>
                <a:cubicBezTo>
                  <a:pt x="545971" y="472284"/>
                  <a:pt x="1367810" y="0"/>
                  <a:pt x="2299956" y="0"/>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Picture 4" descr="A person in a garment&#10;&#10;Description automatically generated with medium confidence">
            <a:extLst>
              <a:ext uri="{FF2B5EF4-FFF2-40B4-BE49-F238E27FC236}">
                <a16:creationId xmlns:a16="http://schemas.microsoft.com/office/drawing/2014/main" id="{45D4AF7D-10DD-40B8-B200-03D39FAB174F}"/>
              </a:ext>
            </a:extLst>
          </p:cNvPr>
          <p:cNvPicPr>
            <a:picLocks noChangeAspect="1"/>
          </p:cNvPicPr>
          <p:nvPr/>
        </p:nvPicPr>
        <p:blipFill rotWithShape="1">
          <a:blip r:embed="rId3">
            <a:alphaModFix/>
            <a:extLst>
              <a:ext uri="{28A0092B-C50C-407E-A947-70E740481C1C}">
                <a14:useLocalDpi xmlns:a14="http://schemas.microsoft.com/office/drawing/2010/main" val="0"/>
              </a:ext>
            </a:extLst>
          </a:blip>
          <a:srcRect r="-3" b="25947"/>
          <a:stretch/>
        </p:blipFill>
        <p:spPr>
          <a:xfrm>
            <a:off x="20" y="907231"/>
            <a:ext cx="4838021" cy="5063738"/>
          </a:xfrm>
          <a:custGeom>
            <a:avLst/>
            <a:gdLst/>
            <a:ahLst/>
            <a:cxnLst/>
            <a:rect l="l" t="t" r="r" b="b"/>
            <a:pathLst>
              <a:path w="4838041" h="5063738">
                <a:moveTo>
                  <a:pt x="2306172" y="0"/>
                </a:moveTo>
                <a:cubicBezTo>
                  <a:pt x="3704485" y="0"/>
                  <a:pt x="4838041" y="1133556"/>
                  <a:pt x="4838041" y="2531869"/>
                </a:cubicBezTo>
                <a:cubicBezTo>
                  <a:pt x="4838041" y="3930182"/>
                  <a:pt x="3704485" y="5063738"/>
                  <a:pt x="2306172" y="5063738"/>
                </a:cubicBezTo>
                <a:cubicBezTo>
                  <a:pt x="1344832" y="5063738"/>
                  <a:pt x="508631" y="4527956"/>
                  <a:pt x="79886" y="3738709"/>
                </a:cubicBezTo>
                <a:lnTo>
                  <a:pt x="0" y="3572876"/>
                </a:lnTo>
                <a:lnTo>
                  <a:pt x="0" y="1490863"/>
                </a:lnTo>
                <a:lnTo>
                  <a:pt x="79886" y="1325030"/>
                </a:lnTo>
                <a:cubicBezTo>
                  <a:pt x="508631" y="535783"/>
                  <a:pt x="1344832" y="0"/>
                  <a:pt x="2306172" y="0"/>
                </a:cubicBezTo>
                <a:close/>
              </a:path>
            </a:pathLst>
          </a:custGeom>
          <a:effectLst>
            <a:softEdge rad="0"/>
          </a:effectLst>
        </p:spPr>
      </p:pic>
      <p:sp>
        <p:nvSpPr>
          <p:cNvPr id="3" name="Content Placeholder 2">
            <a:extLst>
              <a:ext uri="{FF2B5EF4-FFF2-40B4-BE49-F238E27FC236}">
                <a16:creationId xmlns:a16="http://schemas.microsoft.com/office/drawing/2014/main" id="{68386122-332F-4DDF-A912-C49805B7C9A8}"/>
              </a:ext>
            </a:extLst>
          </p:cNvPr>
          <p:cNvSpPr>
            <a:spLocks noGrp="1"/>
          </p:cNvSpPr>
          <p:nvPr>
            <p:ph idx="1"/>
          </p:nvPr>
        </p:nvSpPr>
        <p:spPr>
          <a:xfrm>
            <a:off x="6090574" y="2421682"/>
            <a:ext cx="4977578" cy="3639289"/>
          </a:xfrm>
        </p:spPr>
        <p:txBody>
          <a:bodyPr anchor="ctr">
            <a:normAutofit/>
          </a:bodyPr>
          <a:lstStyle/>
          <a:p>
            <a:pPr>
              <a:spcBef>
                <a:spcPts val="200"/>
              </a:spcBef>
            </a:pPr>
            <a:r>
              <a:rPr lang="en-GB" sz="11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Characters:</a:t>
            </a:r>
            <a:endParaRPr lang="en-NL" sz="11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spcAft>
                <a:spcPts val="800"/>
              </a:spcAft>
            </a:pPr>
            <a:r>
              <a:rPr lang="en-GB" sz="1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Seeing as the plan is to make the player journey alone, as for the moment there will be only one character (The Traveller) and some enemies.</a:t>
            </a:r>
            <a:endParaRPr lang="en-NL" sz="1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lvl="1">
              <a:spcBef>
                <a:spcPts val="200"/>
              </a:spcBef>
            </a:pPr>
            <a:r>
              <a:rPr lang="en-GB" sz="11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The Traveller</a:t>
            </a:r>
            <a:endParaRPr lang="en-NL" sz="11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2">
              <a:spcBef>
                <a:spcPts val="200"/>
              </a:spcBef>
            </a:pPr>
            <a:r>
              <a:rPr lang="en-GB" sz="1100" b="1" i="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Aspects:</a:t>
            </a:r>
            <a:endParaRPr lang="en-NL" sz="1100" b="1" i="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marL="1257300" lvl="2" indent="-342900">
              <a:buFont typeface="Symbol" panose="05050102010706020507" pitchFamily="18" charset="2"/>
              <a:buChar char=""/>
            </a:pPr>
            <a:r>
              <a:rPr lang="en-US" sz="1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Hit points: 2 HP.</a:t>
            </a:r>
            <a:endParaRPr lang="en-NL" sz="1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1257300" lvl="2" indent="-342900">
              <a:buFont typeface="Symbol" panose="05050102010706020507" pitchFamily="18" charset="2"/>
              <a:buChar char=""/>
            </a:pPr>
            <a:r>
              <a:rPr lang="en-US" sz="1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Cannot fight.</a:t>
            </a:r>
            <a:endParaRPr lang="en-NL" sz="1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1257300" lvl="2" indent="-342900">
              <a:buFont typeface="Symbol" panose="05050102010706020507" pitchFamily="18" charset="2"/>
              <a:buChar char=""/>
            </a:pPr>
            <a:r>
              <a:rPr lang="en-US" sz="1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Avid Climber.</a:t>
            </a:r>
            <a:endParaRPr lang="en-NL" sz="1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1257300" lvl="2" indent="-342900">
              <a:spcAft>
                <a:spcPts val="800"/>
              </a:spcAft>
              <a:buFont typeface="Symbol" panose="05050102010706020507" pitchFamily="18" charset="2"/>
              <a:buChar char=""/>
            </a:pPr>
            <a:r>
              <a:rPr lang="en-US" sz="1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Equipped with Bow and arrow.</a:t>
            </a:r>
            <a:endParaRPr lang="en-NL" sz="1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lvl="1">
              <a:spcBef>
                <a:spcPts val="200"/>
              </a:spcBef>
            </a:pPr>
            <a:r>
              <a:rPr lang="en-GB" sz="11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Enemies</a:t>
            </a:r>
            <a:endParaRPr lang="en-NL" sz="11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2">
              <a:spcBef>
                <a:spcPts val="200"/>
              </a:spcBef>
            </a:pPr>
            <a:r>
              <a:rPr lang="en-GB" sz="1100" b="1" i="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Aspects:</a:t>
            </a:r>
            <a:endParaRPr lang="en-NL" sz="1100" b="1" i="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marL="1257300" lvl="2" indent="-342900">
              <a:buFont typeface="Symbol" panose="05050102010706020507" pitchFamily="18" charset="2"/>
              <a:buChar char=""/>
            </a:pPr>
            <a:r>
              <a:rPr lang="en-US" sz="1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Unkillable.</a:t>
            </a:r>
            <a:endParaRPr lang="en-NL" sz="1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1257300" lvl="2" indent="-342900">
              <a:buFont typeface="Symbol" panose="05050102010706020507" pitchFamily="18" charset="2"/>
              <a:buChar char=""/>
            </a:pPr>
            <a:r>
              <a:rPr lang="en-US" sz="1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Roams in the land in every stage.</a:t>
            </a:r>
            <a:endParaRPr lang="en-NL" sz="1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1257300" lvl="2" indent="-342900">
              <a:spcAft>
                <a:spcPts val="800"/>
              </a:spcAft>
              <a:buFont typeface="Symbol" panose="05050102010706020507" pitchFamily="18" charset="2"/>
              <a:buChar char=""/>
            </a:pPr>
            <a:r>
              <a:rPr lang="en-US" sz="1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Have stages of detection.</a:t>
            </a:r>
            <a:endParaRPr lang="en-NL" sz="1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endParaRPr lang="en-NL" sz="1100" dirty="0">
              <a:solidFill>
                <a:srgbClr val="000000"/>
              </a:solidFill>
            </a:endParaRPr>
          </a:p>
        </p:txBody>
      </p:sp>
    </p:spTree>
    <p:extLst>
      <p:ext uri="{BB962C8B-B14F-4D97-AF65-F5344CB8AC3E}">
        <p14:creationId xmlns:p14="http://schemas.microsoft.com/office/powerpoint/2010/main" val="39239292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488" y="0"/>
            <a:ext cx="10910292" cy="6858000"/>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5F3D8558-9174-4C70-987C-B726430C6ABE}"/>
              </a:ext>
            </a:extLst>
          </p:cNvPr>
          <p:cNvSpPr>
            <a:spLocks noGrp="1"/>
          </p:cNvSpPr>
          <p:nvPr>
            <p:ph type="title"/>
          </p:nvPr>
        </p:nvSpPr>
        <p:spPr>
          <a:xfrm>
            <a:off x="3045368" y="2043663"/>
            <a:ext cx="6105194" cy="2031055"/>
          </a:xfrm>
        </p:spPr>
        <p:txBody>
          <a:bodyPr vert="horz" lIns="91440" tIns="45720" rIns="91440" bIns="45720" rtlCol="0" anchor="b">
            <a:normAutofit/>
          </a:bodyPr>
          <a:lstStyle/>
          <a:p>
            <a:pPr algn="ctr"/>
            <a:r>
              <a:rPr lang="en-US" sz="6000" kern="1200" dirty="0">
                <a:solidFill>
                  <a:srgbClr val="FFFFFF"/>
                </a:solidFill>
                <a:latin typeface="+mj-lt"/>
                <a:ea typeface="+mj-ea"/>
                <a:cs typeface="+mj-cs"/>
              </a:rPr>
              <a:t>MDA</a:t>
            </a:r>
          </a:p>
        </p:txBody>
      </p:sp>
    </p:spTree>
    <p:extLst>
      <p:ext uri="{BB962C8B-B14F-4D97-AF65-F5344CB8AC3E}">
        <p14:creationId xmlns:p14="http://schemas.microsoft.com/office/powerpoint/2010/main" val="14060188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9AF5C66A-E8F2-4E13-98A3-FE96597C5A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601" y="0"/>
            <a:ext cx="11480494" cy="2753936"/>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4" name="Picture 13">
            <a:extLst>
              <a:ext uri="{FF2B5EF4-FFF2-40B4-BE49-F238E27FC236}">
                <a16:creationId xmlns:a16="http://schemas.microsoft.com/office/drawing/2014/main" id="{AC860275-E106-493A-8BF0-E0A91130EF6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02C4A0C2-5498-4368-8ACC-C5719924A9D4}"/>
              </a:ext>
            </a:extLst>
          </p:cNvPr>
          <p:cNvSpPr>
            <a:spLocks noGrp="1"/>
          </p:cNvSpPr>
          <p:nvPr>
            <p:ph type="title"/>
          </p:nvPr>
        </p:nvSpPr>
        <p:spPr>
          <a:xfrm>
            <a:off x="1179576" y="822960"/>
            <a:ext cx="9829800" cy="1325880"/>
          </a:xfrm>
        </p:spPr>
        <p:txBody>
          <a:bodyPr>
            <a:normAutofit/>
          </a:bodyPr>
          <a:lstStyle/>
          <a:p>
            <a:pPr algn="ctr"/>
            <a:r>
              <a:rPr lang="en-GB" sz="4000">
                <a:solidFill>
                  <a:srgbClr val="FFFFFF"/>
                </a:solidFill>
              </a:rPr>
              <a:t>Core Loop</a:t>
            </a:r>
            <a:endParaRPr lang="en-NL" sz="4000">
              <a:solidFill>
                <a:srgbClr val="FFFFFF"/>
              </a:solidFill>
            </a:endParaRPr>
          </a:p>
        </p:txBody>
      </p:sp>
      <p:pic>
        <p:nvPicPr>
          <p:cNvPr id="5" name="Content Placeholder 4" descr="Diagram&#10;&#10;Description automatically generated">
            <a:extLst>
              <a:ext uri="{FF2B5EF4-FFF2-40B4-BE49-F238E27FC236}">
                <a16:creationId xmlns:a16="http://schemas.microsoft.com/office/drawing/2014/main" id="{6678FE97-55FE-45CF-AF85-8A06A51F159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4671" y="3028098"/>
            <a:ext cx="4954693" cy="2836561"/>
          </a:xfrm>
          <a:prstGeom prst="rect">
            <a:avLst/>
          </a:prstGeom>
        </p:spPr>
      </p:pic>
      <p:sp>
        <p:nvSpPr>
          <p:cNvPr id="9" name="Content Placeholder 8">
            <a:extLst>
              <a:ext uri="{FF2B5EF4-FFF2-40B4-BE49-F238E27FC236}">
                <a16:creationId xmlns:a16="http://schemas.microsoft.com/office/drawing/2014/main" id="{F0B5F909-C429-47E9-A29F-AC540FD22CCD}"/>
              </a:ext>
            </a:extLst>
          </p:cNvPr>
          <p:cNvSpPr>
            <a:spLocks noGrp="1"/>
          </p:cNvSpPr>
          <p:nvPr>
            <p:ph idx="1"/>
          </p:nvPr>
        </p:nvSpPr>
        <p:spPr>
          <a:xfrm>
            <a:off x="6354871" y="2827419"/>
            <a:ext cx="5029200" cy="3227626"/>
          </a:xfrm>
        </p:spPr>
        <p:txBody>
          <a:bodyPr anchor="ctr">
            <a:normAutofit/>
          </a:bodyPr>
          <a:lstStyle/>
          <a:p>
            <a:r>
              <a:rPr lang="en-US" sz="1900" dirty="0">
                <a:solidFill>
                  <a:srgbClr val="000000"/>
                </a:solidFill>
              </a:rPr>
              <a:t>Explore:</a:t>
            </a:r>
          </a:p>
          <a:p>
            <a:pPr lvl="1"/>
            <a:r>
              <a:rPr lang="en-US" sz="1500" dirty="0">
                <a:solidFill>
                  <a:srgbClr val="000000"/>
                </a:solidFill>
              </a:rPr>
              <a:t>Players will enter the world of Pilgrimage, where they can either focus on the story, or uncover the land’s mysterious secrets.</a:t>
            </a:r>
          </a:p>
          <a:p>
            <a:r>
              <a:rPr lang="en-US" sz="1900" dirty="0">
                <a:solidFill>
                  <a:srgbClr val="000000"/>
                </a:solidFill>
              </a:rPr>
              <a:t>Puzzle/Encounter:</a:t>
            </a:r>
          </a:p>
          <a:p>
            <a:pPr lvl="1"/>
            <a:r>
              <a:rPr lang="en-US" sz="1500" dirty="0">
                <a:solidFill>
                  <a:srgbClr val="000000"/>
                </a:solidFill>
              </a:rPr>
              <a:t>Players will often find themselves tangled with either a puzzle of some sort or an enemy encounter in which they must evade during the exploration.</a:t>
            </a:r>
          </a:p>
          <a:p>
            <a:r>
              <a:rPr lang="en-US" sz="1900" dirty="0">
                <a:solidFill>
                  <a:srgbClr val="000000"/>
                </a:solidFill>
              </a:rPr>
              <a:t>Checkpoint:</a:t>
            </a:r>
          </a:p>
          <a:p>
            <a:pPr lvl="1"/>
            <a:r>
              <a:rPr lang="en-US" sz="1500" dirty="0">
                <a:solidFill>
                  <a:srgbClr val="000000"/>
                </a:solidFill>
              </a:rPr>
              <a:t>Players will be met with a bonfire that serves as checkpoint before moving to the next stage. In this checkpoint, players health will be restored.</a:t>
            </a:r>
          </a:p>
        </p:txBody>
      </p:sp>
    </p:spTree>
    <p:extLst>
      <p:ext uri="{BB962C8B-B14F-4D97-AF65-F5344CB8AC3E}">
        <p14:creationId xmlns:p14="http://schemas.microsoft.com/office/powerpoint/2010/main" val="41615031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3F291207-0BDC-47E2-8375-FE3FB7C2AD5F}"/>
              </a:ext>
            </a:extLst>
          </p:cNvPr>
          <p:cNvSpPr>
            <a:spLocks noGrp="1"/>
          </p:cNvSpPr>
          <p:nvPr>
            <p:ph type="title"/>
          </p:nvPr>
        </p:nvSpPr>
        <p:spPr>
          <a:xfrm>
            <a:off x="640079" y="2053641"/>
            <a:ext cx="3669161" cy="2760098"/>
          </a:xfrm>
        </p:spPr>
        <p:txBody>
          <a:bodyPr>
            <a:normAutofit/>
          </a:bodyPr>
          <a:lstStyle/>
          <a:p>
            <a:r>
              <a:rPr lang="en-US" sz="4400" kern="1200" dirty="0">
                <a:solidFill>
                  <a:srgbClr val="FFFFFF"/>
                </a:solidFill>
                <a:latin typeface="+mj-lt"/>
                <a:ea typeface="+mj-ea"/>
                <a:cs typeface="+mj-cs"/>
              </a:rPr>
              <a:t>MDA</a:t>
            </a:r>
            <a:endParaRPr lang="en-NL" dirty="0">
              <a:solidFill>
                <a:srgbClr val="FFFFFF"/>
              </a:solidFill>
            </a:endParaRPr>
          </a:p>
        </p:txBody>
      </p:sp>
      <p:sp>
        <p:nvSpPr>
          <p:cNvPr id="3" name="Content Placeholder 2">
            <a:extLst>
              <a:ext uri="{FF2B5EF4-FFF2-40B4-BE49-F238E27FC236}">
                <a16:creationId xmlns:a16="http://schemas.microsoft.com/office/drawing/2014/main" id="{E857CE17-F5D0-46FD-A9DE-9DFB5BEA13C6}"/>
              </a:ext>
            </a:extLst>
          </p:cNvPr>
          <p:cNvSpPr>
            <a:spLocks noGrp="1"/>
          </p:cNvSpPr>
          <p:nvPr>
            <p:ph idx="1"/>
          </p:nvPr>
        </p:nvSpPr>
        <p:spPr>
          <a:xfrm>
            <a:off x="6090574" y="801866"/>
            <a:ext cx="5306084" cy="5230634"/>
          </a:xfrm>
        </p:spPr>
        <p:txBody>
          <a:bodyPr anchor="ctr">
            <a:normAutofit/>
          </a:bodyPr>
          <a:lstStyle/>
          <a:p>
            <a:pPr>
              <a:lnSpc>
                <a:spcPct val="106000"/>
              </a:lnSpc>
              <a:spcBef>
                <a:spcPts val="200"/>
              </a:spcBef>
            </a:pPr>
            <a:r>
              <a:rPr lang="en-US" sz="18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rPr>
              <a:t>Wall-running:</a:t>
            </a:r>
            <a:endParaRPr lang="en-NL" sz="18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Bef>
                <a:spcPts val="200"/>
              </a:spcBef>
            </a:pPr>
            <a:r>
              <a:rPr lang="en-US"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rPr>
              <a:t>Mechanic:</a:t>
            </a:r>
            <a:endParaRPr lang="en-NL"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The wall-running is the core mechanic in our movement system. This is inspired by the works of respawn entertainment Titanfall series. </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pPr lvl="1">
              <a:lnSpc>
                <a:spcPct val="107000"/>
              </a:lnSpc>
              <a:spcBef>
                <a:spcPts val="200"/>
              </a:spcBef>
            </a:pPr>
            <a:r>
              <a:rPr lang="en-US"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rPr>
              <a:t>Dynamic:</a:t>
            </a:r>
            <a:endParaRPr lang="en-NL"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The idea is to give players a more fluid movement in the game by giving players more ways to move/traverse the stage/level.</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pPr lvl="1">
              <a:lnSpc>
                <a:spcPct val="107000"/>
              </a:lnSpc>
              <a:spcBef>
                <a:spcPts val="200"/>
              </a:spcBef>
            </a:pPr>
            <a:r>
              <a:rPr lang="en-US"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rPr>
              <a:t>Aesthetic:</a:t>
            </a:r>
            <a:endParaRPr lang="en-NL"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The movement system needs to give players an easier and faster way to explore the world of Pilgrimage, since the world is made up of many mountainous paths. (Challenge)</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06000"/>
              </a:lnSpc>
              <a:spcBef>
                <a:spcPts val="200"/>
              </a:spcBef>
              <a:buNone/>
            </a:pPr>
            <a:r>
              <a:rPr lang="en-US" sz="1400" dirty="0">
                <a:effectLst/>
                <a:latin typeface="Calibri" panose="020F0502020204030204" pitchFamily="34" charset="0"/>
                <a:ea typeface="Calibri" panose="020F0502020204030204" pitchFamily="34" charset="0"/>
                <a:cs typeface="Times New Roman" panose="02020603050405020304" pitchFamily="18" charset="0"/>
              </a:rPr>
              <a:t>.</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endParaRPr lang="en-NL" sz="2400" dirty="0">
              <a:solidFill>
                <a:srgbClr val="000000"/>
              </a:solidFill>
            </a:endParaRPr>
          </a:p>
        </p:txBody>
      </p:sp>
      <p:pic>
        <p:nvPicPr>
          <p:cNvPr id="5" name="Picture 4" descr="A red rectangle with white text&#10;&#10;Description automatically generated with medium confidence">
            <a:extLst>
              <a:ext uri="{FF2B5EF4-FFF2-40B4-BE49-F238E27FC236}">
                <a16:creationId xmlns:a16="http://schemas.microsoft.com/office/drawing/2014/main" id="{F75EE359-3B64-452D-8349-93099AE49B6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7112" y="1819275"/>
            <a:ext cx="5715000" cy="3219450"/>
          </a:xfrm>
          <a:prstGeom prst="rect">
            <a:avLst/>
          </a:prstGeom>
        </p:spPr>
      </p:pic>
    </p:spTree>
    <p:extLst>
      <p:ext uri="{BB962C8B-B14F-4D97-AF65-F5344CB8AC3E}">
        <p14:creationId xmlns:p14="http://schemas.microsoft.com/office/powerpoint/2010/main" val="57865177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1001</Words>
  <Application>Microsoft Office PowerPoint</Application>
  <PresentationFormat>Widescreen</PresentationFormat>
  <Paragraphs>77</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Calibri Light</vt:lpstr>
      <vt:lpstr>Symbol</vt:lpstr>
      <vt:lpstr>Office Theme</vt:lpstr>
      <vt:lpstr>Pilgrimage</vt:lpstr>
      <vt:lpstr>Storefront Description</vt:lpstr>
      <vt:lpstr>Aesthetics overview</vt:lpstr>
      <vt:lpstr>Aesthetics overview</vt:lpstr>
      <vt:lpstr>Aesthetics overview</vt:lpstr>
      <vt:lpstr>Aesthetics overview</vt:lpstr>
      <vt:lpstr>MDA</vt:lpstr>
      <vt:lpstr>Core Loop</vt:lpstr>
      <vt:lpstr>MDA</vt:lpstr>
      <vt:lpstr>MDA</vt:lpstr>
      <vt:lpstr>MDA</vt:lpstr>
      <vt:lpstr>MDA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Pilgrimage</dc:title>
  <dc:creator>Abraham Nataniel</dc:creator>
  <cp:lastModifiedBy>Abraham Nataniel</cp:lastModifiedBy>
  <cp:revision>19</cp:revision>
  <dcterms:created xsi:type="dcterms:W3CDTF">2021-03-17T11:10:48Z</dcterms:created>
  <dcterms:modified xsi:type="dcterms:W3CDTF">2021-03-18T12:31:42Z</dcterms:modified>
</cp:coreProperties>
</file>

<file path=docProps/thumbnail.jpeg>
</file>